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4"/>
    <p:sldMasterId id="2147483687" r:id="rId15"/>
    <p:sldMasterId id="2147483789" r:id="rId16"/>
  </p:sldMasterIdLst>
  <p:notesMasterIdLst>
    <p:notesMasterId r:id="rId82"/>
  </p:notesMasterIdLst>
  <p:handoutMasterIdLst>
    <p:handoutMasterId r:id="rId83"/>
  </p:handoutMasterIdLst>
  <p:sldIdLst>
    <p:sldId id="586" r:id="rId17"/>
    <p:sldId id="766" r:id="rId18"/>
    <p:sldId id="803" r:id="rId19"/>
    <p:sldId id="818" r:id="rId20"/>
    <p:sldId id="816" r:id="rId21"/>
    <p:sldId id="874" r:id="rId22"/>
    <p:sldId id="913" r:id="rId23"/>
    <p:sldId id="914" r:id="rId24"/>
    <p:sldId id="915" r:id="rId25"/>
    <p:sldId id="933" r:id="rId26"/>
    <p:sldId id="934" r:id="rId27"/>
    <p:sldId id="916" r:id="rId28"/>
    <p:sldId id="917" r:id="rId29"/>
    <p:sldId id="918" r:id="rId30"/>
    <p:sldId id="935" r:id="rId31"/>
    <p:sldId id="936" r:id="rId32"/>
    <p:sldId id="937" r:id="rId33"/>
    <p:sldId id="938" r:id="rId34"/>
    <p:sldId id="939" r:id="rId35"/>
    <p:sldId id="940" r:id="rId36"/>
    <p:sldId id="941" r:id="rId37"/>
    <p:sldId id="942" r:id="rId38"/>
    <p:sldId id="943" r:id="rId39"/>
    <p:sldId id="944" r:id="rId40"/>
    <p:sldId id="945" r:id="rId41"/>
    <p:sldId id="947" r:id="rId42"/>
    <p:sldId id="829" r:id="rId43"/>
    <p:sldId id="946" r:id="rId44"/>
    <p:sldId id="948" r:id="rId45"/>
    <p:sldId id="922" r:id="rId46"/>
    <p:sldId id="925" r:id="rId47"/>
    <p:sldId id="924" r:id="rId48"/>
    <p:sldId id="950" r:id="rId49"/>
    <p:sldId id="951" r:id="rId50"/>
    <p:sldId id="952" r:id="rId51"/>
    <p:sldId id="893" r:id="rId52"/>
    <p:sldId id="923" r:id="rId53"/>
    <p:sldId id="906" r:id="rId54"/>
    <p:sldId id="949" r:id="rId55"/>
    <p:sldId id="907" r:id="rId56"/>
    <p:sldId id="904" r:id="rId57"/>
    <p:sldId id="905" r:id="rId58"/>
    <p:sldId id="908" r:id="rId59"/>
    <p:sldId id="912" r:id="rId60"/>
    <p:sldId id="851" r:id="rId61"/>
    <p:sldId id="852" r:id="rId62"/>
    <p:sldId id="810" r:id="rId63"/>
    <p:sldId id="909" r:id="rId64"/>
    <p:sldId id="919" r:id="rId65"/>
    <p:sldId id="920" r:id="rId66"/>
    <p:sldId id="921" r:id="rId67"/>
    <p:sldId id="926" r:id="rId68"/>
    <p:sldId id="927" r:id="rId69"/>
    <p:sldId id="928" r:id="rId70"/>
    <p:sldId id="929" r:id="rId71"/>
    <p:sldId id="930" r:id="rId72"/>
    <p:sldId id="931" r:id="rId73"/>
    <p:sldId id="910" r:id="rId74"/>
    <p:sldId id="911" r:id="rId75"/>
    <p:sldId id="809" r:id="rId76"/>
    <p:sldId id="864" r:id="rId77"/>
    <p:sldId id="932" r:id="rId78"/>
    <p:sldId id="847" r:id="rId79"/>
    <p:sldId id="849" r:id="rId80"/>
    <p:sldId id="760" r:id="rId81"/>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881"/>
    <a:srgbClr val="001D49"/>
    <a:srgbClr val="737373"/>
    <a:srgbClr val="676767"/>
    <a:srgbClr val="007091"/>
    <a:srgbClr val="002C6E"/>
    <a:srgbClr val="00A9D9"/>
    <a:srgbClr val="F8F8F8"/>
    <a:srgbClr val="006CC1"/>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43" autoAdjust="0"/>
    <p:restoredTop sz="77435" autoAdjust="0"/>
  </p:normalViewPr>
  <p:slideViewPr>
    <p:cSldViewPr snapToGrid="0">
      <p:cViewPr varScale="1">
        <p:scale>
          <a:sx n="96" d="100"/>
          <a:sy n="96" d="100"/>
        </p:scale>
        <p:origin x="739" y="77"/>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8" d="100"/>
          <a:sy n="68" d="100"/>
        </p:scale>
        <p:origin x="277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55.xml"/><Relationship Id="rId2" Type="http://schemas.openxmlformats.org/officeDocument/2006/relationships/customXml" Target="../customXml/item2.xml"/><Relationship Id="rId16" Type="http://schemas.openxmlformats.org/officeDocument/2006/relationships/slideMaster" Target="slideMasters/slideMaster3.xml"/><Relationship Id="rId29" Type="http://schemas.openxmlformats.org/officeDocument/2006/relationships/slide" Target="slides/slide13.xml"/><Relationship Id="rId11" Type="http://schemas.openxmlformats.org/officeDocument/2006/relationships/customXml" Target="../customXml/item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45.xml"/><Relationship Id="rId82" Type="http://schemas.openxmlformats.org/officeDocument/2006/relationships/notesMaster" Target="notesMasters/notesMaster1.xml"/><Relationship Id="rId19" Type="http://schemas.openxmlformats.org/officeDocument/2006/relationships/slide" Target="slides/slide3.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customXml" Target="../customXml/item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customXml" Target="../customXml/item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2019年5月5日8时32分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2019年5月5日8时32分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cnblogs.com/zhangpengshou/archive/2012/07/09/2583096.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43382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2</a:t>
            </a:fld>
            <a:endParaRPr lang="en-US" altLang="zh-CN"/>
          </a:p>
        </p:txBody>
      </p:sp>
    </p:spTree>
    <p:extLst>
      <p:ext uri="{BB962C8B-B14F-4D97-AF65-F5344CB8AC3E}">
        <p14:creationId xmlns:p14="http://schemas.microsoft.com/office/powerpoint/2010/main" val="175390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这里使用了大量的 </a:t>
            </a:r>
            <a:r>
              <a:rPr lang="en-US" altLang="zh-CN" sz="1200" b="0" i="0" u="none" strike="noStrike" kern="1200" dirty="0">
                <a:solidFill>
                  <a:schemeClr val="tx1"/>
                </a:solidFill>
                <a:effectLst/>
                <a:latin typeface="Times New Roman" pitchFamily="18" charset="0"/>
                <a:ea typeface="+mn-ea"/>
                <a:cs typeface="+mn-cs"/>
              </a:rPr>
              <a:t>ASP.NET Core </a:t>
            </a:r>
            <a:r>
              <a:rPr lang="zh-CN" altLang="en-US" sz="1200" b="0" i="0" u="none" strike="noStrike" kern="1200" dirty="0">
                <a:solidFill>
                  <a:schemeClr val="tx1"/>
                </a:solidFill>
                <a:effectLst/>
                <a:latin typeface="Times New Roman" pitchFamily="18" charset="0"/>
                <a:ea typeface="+mn-ea"/>
                <a:cs typeface="+mn-cs"/>
              </a:rPr>
              <a:t>中的标记帮助程序 帮助开发者简化一些开发的代码处理，标签帮助程序用于在</a:t>
            </a:r>
            <a:r>
              <a:rPr lang="en-US" altLang="zh-CN" sz="1200" b="0" i="0" u="none" strike="noStrike" kern="1200" dirty="0">
                <a:solidFill>
                  <a:schemeClr val="tx1"/>
                </a:solidFill>
                <a:effectLst/>
                <a:latin typeface="Times New Roman" pitchFamily="18" charset="0"/>
                <a:ea typeface="+mn-ea"/>
                <a:cs typeface="+mn-cs"/>
              </a:rPr>
              <a:t>Razor</a:t>
            </a:r>
            <a:r>
              <a:rPr lang="zh-CN" altLang="en-US" sz="1200" b="0" i="0" u="none" strike="noStrike" kern="1200" dirty="0">
                <a:solidFill>
                  <a:schemeClr val="tx1"/>
                </a:solidFill>
                <a:effectLst/>
                <a:latin typeface="Times New Roman" pitchFamily="18" charset="0"/>
                <a:ea typeface="+mn-ea"/>
                <a:cs typeface="+mn-cs"/>
              </a:rPr>
              <a:t>页面文件中参与服务器端生成和渲染前端页面的 </a:t>
            </a:r>
            <a:r>
              <a:rPr lang="en-US" altLang="zh-CN" sz="1200" b="0" i="0" u="none" strike="noStrike" kern="1200" dirty="0">
                <a:solidFill>
                  <a:schemeClr val="tx1"/>
                </a:solidFill>
                <a:effectLst/>
                <a:latin typeface="Times New Roman" pitchFamily="18" charset="0"/>
                <a:ea typeface="+mn-ea"/>
                <a:cs typeface="+mn-cs"/>
              </a:rPr>
              <a:t>HTML </a:t>
            </a:r>
            <a:r>
              <a:rPr lang="zh-CN" altLang="en-US" sz="1200" b="0" i="0" u="none" strike="noStrike" kern="1200" dirty="0">
                <a:solidFill>
                  <a:schemeClr val="tx1"/>
                </a:solidFill>
                <a:effectLst/>
                <a:latin typeface="Times New Roman" pitchFamily="18" charset="0"/>
                <a:ea typeface="+mn-ea"/>
                <a:cs typeface="+mn-cs"/>
              </a:rPr>
              <a:t>代码。具体的资料入口：</a:t>
            </a:r>
            <a:endParaRPr lang="en-US" altLang="zh-CN" sz="1200" b="0" i="0" u="none" strike="noStrike" kern="1200" dirty="0">
              <a:solidFill>
                <a:schemeClr val="tx1"/>
              </a:solidFill>
              <a:effectLst/>
              <a:latin typeface="Times New Roman" pitchFamily="18" charset="0"/>
              <a:ea typeface="+mn-ea"/>
              <a:cs typeface="+mn-cs"/>
            </a:endParaRPr>
          </a:p>
          <a:p>
            <a:r>
              <a:rPr lang="en-US" altLang="zh-CN" b="0" dirty="0"/>
              <a:t>https://docs.microsoft.com/zh-cn/aspnet/core/mvc/views/tag-helpers/intro?view=aspnetcore-2.2</a:t>
            </a:r>
            <a:endParaRPr lang="zh-CN" altLang="en-US" b="0"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22</a:t>
            </a:fld>
            <a:endParaRPr lang="en-US" altLang="zh-CN"/>
          </a:p>
        </p:txBody>
      </p:sp>
    </p:spTree>
    <p:extLst>
      <p:ext uri="{BB962C8B-B14F-4D97-AF65-F5344CB8AC3E}">
        <p14:creationId xmlns:p14="http://schemas.microsoft.com/office/powerpoint/2010/main" val="1931147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视图起始，视图导入</a:t>
            </a:r>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30</a:t>
            </a:fld>
            <a:endParaRPr lang="en-US" altLang="zh-CN"/>
          </a:p>
        </p:txBody>
      </p:sp>
    </p:spTree>
    <p:extLst>
      <p:ext uri="{BB962C8B-B14F-4D97-AF65-F5344CB8AC3E}">
        <p14:creationId xmlns:p14="http://schemas.microsoft.com/office/powerpoint/2010/main" val="321733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hlinkClick r:id="rId3"/>
              </a:rPr>
              <a:t>摘自：</a:t>
            </a:r>
            <a:r>
              <a:rPr lang="en-US" altLang="zh-CN" b="1" dirty="0">
                <a:hlinkClick r:id="rId3"/>
              </a:rPr>
              <a:t>http://www.cnblogs.com/zhangpengshou/archive/2012/07/09/2583096.html</a:t>
            </a:r>
          </a:p>
          <a:p>
            <a:endParaRPr lang="en-US" altLang="zh-CN" b="1" dirty="0">
              <a:hlinkClick r:id="rId3"/>
            </a:endParaRPr>
          </a:p>
          <a:p>
            <a:r>
              <a:rPr lang="en-US" altLang="zh-CN" b="1" dirty="0">
                <a:hlinkClick r:id="rId3"/>
              </a:rPr>
              <a:t>Rest</a:t>
            </a:r>
            <a:r>
              <a:rPr lang="zh-CN" altLang="en-US" b="1" dirty="0">
                <a:hlinkClick r:id="rId3"/>
              </a:rPr>
              <a:t>模式</a:t>
            </a:r>
            <a:r>
              <a:rPr lang="en-US" altLang="zh-CN" b="1" dirty="0" err="1">
                <a:hlinkClick r:id="rId3"/>
              </a:rPr>
              <a:t>get,put,post,delete</a:t>
            </a:r>
            <a:r>
              <a:rPr lang="zh-CN" altLang="en-US" b="1" dirty="0">
                <a:hlinkClick r:id="rId3"/>
              </a:rPr>
              <a:t>含义与区别</a:t>
            </a:r>
            <a:r>
              <a:rPr lang="en-US" altLang="zh-CN" b="1" dirty="0">
                <a:hlinkClick r:id="rId3"/>
              </a:rPr>
              <a:t>(</a:t>
            </a:r>
            <a:r>
              <a:rPr lang="zh-CN" altLang="en-US" b="1" dirty="0">
                <a:hlinkClick r:id="rId3"/>
              </a:rPr>
              <a:t>转</a:t>
            </a:r>
            <a:r>
              <a:rPr lang="en-US" altLang="zh-CN" b="1" dirty="0">
                <a:hlinkClick r:id="rId3"/>
              </a:rPr>
              <a:t>)</a:t>
            </a:r>
            <a:endParaRPr lang="zh-CN" altLang="en-US" b="1" dirty="0"/>
          </a:p>
          <a:p>
            <a:pPr latinLnBrk="1"/>
            <a:r>
              <a:rPr lang="zh-CN" altLang="en-US" sz="1200" b="1" kern="1200" dirty="0">
                <a:solidFill>
                  <a:schemeClr val="tx1"/>
                </a:solidFill>
                <a:effectLst/>
                <a:latin typeface="Times New Roman" pitchFamily="18" charset="0"/>
                <a:ea typeface="+mn-ea"/>
                <a:cs typeface="+mn-cs"/>
              </a:rPr>
              <a:t>解释代码  </a:t>
            </a:r>
          </a:p>
          <a:p>
            <a:pPr latinLnBrk="1"/>
            <a:r>
              <a:rPr lang="en-US" altLang="zh-CN" sz="1200" kern="1200" dirty="0">
                <a:solidFill>
                  <a:schemeClr val="tx1"/>
                </a:solidFill>
                <a:effectLst/>
                <a:latin typeface="Times New Roman" pitchFamily="18" charset="0"/>
                <a:ea typeface="+mn-ea"/>
                <a:cs typeface="+mn-cs"/>
              </a:rPr>
              <a:t>POST   /</a:t>
            </a:r>
            <a:r>
              <a:rPr lang="en-US" altLang="zh-CN" sz="1200" kern="1200" dirty="0" err="1">
                <a:solidFill>
                  <a:schemeClr val="tx1"/>
                </a:solidFill>
                <a:effectLst/>
                <a:latin typeface="Times New Roman" pitchFamily="18" charset="0"/>
                <a:ea typeface="+mn-ea"/>
                <a:cs typeface="+mn-cs"/>
              </a:rPr>
              <a:t>uri</a:t>
            </a:r>
            <a:r>
              <a:rPr lang="en-US" altLang="zh-CN" sz="1200" kern="1200" dirty="0">
                <a:solidFill>
                  <a:schemeClr val="tx1"/>
                </a:solidFill>
                <a:effectLst/>
                <a:latin typeface="Times New Roman" pitchFamily="18" charset="0"/>
                <a:ea typeface="+mn-ea"/>
                <a:cs typeface="+mn-cs"/>
              </a:rPr>
              <a:t>     </a:t>
            </a:r>
            <a:r>
              <a:rPr lang="zh-CN" altLang="en-US" sz="1200" kern="1200" dirty="0">
                <a:solidFill>
                  <a:schemeClr val="tx1"/>
                </a:solidFill>
                <a:effectLst/>
                <a:latin typeface="Times New Roman" pitchFamily="18" charset="0"/>
                <a:ea typeface="+mn-ea"/>
                <a:cs typeface="+mn-cs"/>
              </a:rPr>
              <a:t>创建  </a:t>
            </a:r>
          </a:p>
          <a:p>
            <a:pPr latinLnBrk="1"/>
            <a:r>
              <a:rPr lang="en-US" altLang="zh-CN" sz="1200" kern="1200" dirty="0">
                <a:solidFill>
                  <a:schemeClr val="tx1"/>
                </a:solidFill>
                <a:effectLst/>
                <a:latin typeface="Times New Roman" pitchFamily="18" charset="0"/>
                <a:ea typeface="+mn-ea"/>
                <a:cs typeface="+mn-cs"/>
              </a:rPr>
              <a:t>DELETE /</a:t>
            </a:r>
            <a:r>
              <a:rPr lang="en-US" altLang="zh-CN" sz="1200" kern="1200" dirty="0" err="1">
                <a:solidFill>
                  <a:schemeClr val="tx1"/>
                </a:solidFill>
                <a:effectLst/>
                <a:latin typeface="Times New Roman" pitchFamily="18" charset="0"/>
                <a:ea typeface="+mn-ea"/>
                <a:cs typeface="+mn-cs"/>
              </a:rPr>
              <a:t>uri</a:t>
            </a:r>
            <a:r>
              <a:rPr lang="en-US" altLang="zh-CN" sz="1200" kern="1200" dirty="0">
                <a:solidFill>
                  <a:schemeClr val="tx1"/>
                </a:solidFill>
                <a:effectLst/>
                <a:latin typeface="Times New Roman" pitchFamily="18" charset="0"/>
                <a:ea typeface="+mn-ea"/>
                <a:cs typeface="+mn-cs"/>
              </a:rPr>
              <a:t>/xxx </a:t>
            </a:r>
            <a:r>
              <a:rPr lang="zh-CN" altLang="en-US" sz="1200" kern="1200" dirty="0">
                <a:solidFill>
                  <a:schemeClr val="tx1"/>
                </a:solidFill>
                <a:effectLst/>
                <a:latin typeface="Times New Roman" pitchFamily="18" charset="0"/>
                <a:ea typeface="+mn-ea"/>
                <a:cs typeface="+mn-cs"/>
              </a:rPr>
              <a:t>删除   </a:t>
            </a:r>
          </a:p>
          <a:p>
            <a:pPr latinLnBrk="1"/>
            <a:r>
              <a:rPr lang="en-US" altLang="zh-CN" sz="1200" kern="1200" dirty="0">
                <a:solidFill>
                  <a:schemeClr val="tx1"/>
                </a:solidFill>
                <a:effectLst/>
                <a:latin typeface="Times New Roman" pitchFamily="18" charset="0"/>
                <a:ea typeface="+mn-ea"/>
                <a:cs typeface="+mn-cs"/>
              </a:rPr>
              <a:t>PUT    /</a:t>
            </a:r>
            <a:r>
              <a:rPr lang="en-US" altLang="zh-CN" sz="1200" kern="1200" dirty="0" err="1">
                <a:solidFill>
                  <a:schemeClr val="tx1"/>
                </a:solidFill>
                <a:effectLst/>
                <a:latin typeface="Times New Roman" pitchFamily="18" charset="0"/>
                <a:ea typeface="+mn-ea"/>
                <a:cs typeface="+mn-cs"/>
              </a:rPr>
              <a:t>uri</a:t>
            </a:r>
            <a:r>
              <a:rPr lang="en-US" altLang="zh-CN" sz="1200" kern="1200" dirty="0">
                <a:solidFill>
                  <a:schemeClr val="tx1"/>
                </a:solidFill>
                <a:effectLst/>
                <a:latin typeface="Times New Roman" pitchFamily="18" charset="0"/>
                <a:ea typeface="+mn-ea"/>
                <a:cs typeface="+mn-cs"/>
              </a:rPr>
              <a:t>/xxx </a:t>
            </a:r>
            <a:r>
              <a:rPr lang="zh-CN" altLang="en-US" sz="1200" kern="1200" dirty="0">
                <a:solidFill>
                  <a:schemeClr val="tx1"/>
                </a:solidFill>
                <a:effectLst/>
                <a:latin typeface="Times New Roman" pitchFamily="18" charset="0"/>
                <a:ea typeface="+mn-ea"/>
                <a:cs typeface="+mn-cs"/>
              </a:rPr>
              <a:t>更新或创建  </a:t>
            </a:r>
          </a:p>
          <a:p>
            <a:pPr latinLnBrk="1"/>
            <a:r>
              <a:rPr lang="en-US" altLang="zh-CN" sz="1200" kern="1200" dirty="0">
                <a:solidFill>
                  <a:schemeClr val="tx1"/>
                </a:solidFill>
                <a:effectLst/>
                <a:latin typeface="Times New Roman" pitchFamily="18" charset="0"/>
                <a:ea typeface="+mn-ea"/>
                <a:cs typeface="+mn-cs"/>
              </a:rPr>
              <a:t>GET    /</a:t>
            </a:r>
            <a:r>
              <a:rPr lang="en-US" altLang="zh-CN" sz="1200" kern="1200" dirty="0" err="1">
                <a:solidFill>
                  <a:schemeClr val="tx1"/>
                </a:solidFill>
                <a:effectLst/>
                <a:latin typeface="Times New Roman" pitchFamily="18" charset="0"/>
                <a:ea typeface="+mn-ea"/>
                <a:cs typeface="+mn-cs"/>
              </a:rPr>
              <a:t>uri</a:t>
            </a:r>
            <a:r>
              <a:rPr lang="en-US" altLang="zh-CN" sz="1200" kern="1200" dirty="0">
                <a:solidFill>
                  <a:schemeClr val="tx1"/>
                </a:solidFill>
                <a:effectLst/>
                <a:latin typeface="Times New Roman" pitchFamily="18" charset="0"/>
                <a:ea typeface="+mn-ea"/>
                <a:cs typeface="+mn-cs"/>
              </a:rPr>
              <a:t>/xxx </a:t>
            </a:r>
            <a:r>
              <a:rPr lang="zh-CN" altLang="en-US" sz="1200" kern="1200" dirty="0">
                <a:solidFill>
                  <a:schemeClr val="tx1"/>
                </a:solidFill>
                <a:effectLst/>
                <a:latin typeface="Times New Roman" pitchFamily="18" charset="0"/>
                <a:ea typeface="+mn-ea"/>
                <a:cs typeface="+mn-cs"/>
              </a:rPr>
              <a:t>查看  </a:t>
            </a:r>
          </a:p>
          <a:p>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操作是安全的。所谓安全是指不管进行多少次操作，资源的状态都不会改变。比如我用</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浏览文章，不管浏览多少次，那篇文章还在那，没有变化。当然，你可能说每浏览一次文章，文章的浏览数就加一，这不也改变了资源的状态么？这并不矛盾，因为这个改变不是</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操作引起的，而是用户自己设定的服务端逻辑造成的。</a:t>
            </a:r>
            <a:br>
              <a:rPr lang="zh-CN" altLang="en-US" sz="1200" kern="1200" dirty="0">
                <a:solidFill>
                  <a:schemeClr val="tx1"/>
                </a:solidFill>
                <a:effectLst/>
                <a:latin typeface="Times New Roman" pitchFamily="18" charset="0"/>
                <a:ea typeface="+mn-ea"/>
                <a:cs typeface="+mn-cs"/>
              </a:rPr>
            </a:br>
            <a:endParaRPr lang="zh-CN" altLang="en-US" sz="1200" kern="1200" dirty="0">
              <a:solidFill>
                <a:schemeClr val="tx1"/>
              </a:solidFill>
              <a:effectLst/>
              <a:latin typeface="Times New Roman" pitchFamily="18" charset="0"/>
              <a:ea typeface="+mn-ea"/>
              <a:cs typeface="+mn-cs"/>
            </a:endParaRPr>
          </a:p>
          <a:p>
            <a:r>
              <a:rPr lang="en-US" altLang="zh-CN" dirty="0"/>
              <a:t>PUT</a:t>
            </a:r>
            <a:r>
              <a:rPr lang="zh-CN" altLang="en-US" dirty="0"/>
              <a:t>，</a:t>
            </a:r>
            <a:r>
              <a:rPr lang="en-US" altLang="zh-CN" dirty="0"/>
              <a:t>DELETE</a:t>
            </a:r>
            <a:r>
              <a:rPr lang="zh-CN" altLang="en-US" dirty="0"/>
              <a:t>操作是幂等的。所谓幂等是指不管进行多少次操作，结果都一样。比如我用</a:t>
            </a:r>
            <a:r>
              <a:rPr lang="en-US" altLang="zh-CN" dirty="0"/>
              <a:t>PUT</a:t>
            </a:r>
            <a:r>
              <a:rPr lang="zh-CN" altLang="en-US" dirty="0"/>
              <a:t>修改一篇文章，然后在做同样的操作，每次操作后的结果并没有不同，</a:t>
            </a:r>
            <a:r>
              <a:rPr lang="en-US" altLang="zh-CN" dirty="0"/>
              <a:t>DELETE</a:t>
            </a:r>
            <a:r>
              <a:rPr lang="zh-CN" altLang="en-US" dirty="0"/>
              <a:t>也是一样。顺便说一句，因为</a:t>
            </a:r>
            <a:r>
              <a:rPr lang="en-US" altLang="zh-CN" dirty="0"/>
              <a:t>GET</a:t>
            </a:r>
            <a:r>
              <a:rPr lang="zh-CN" altLang="en-US" dirty="0"/>
              <a:t>操作是安全的，所以它自然也是幂等的。</a:t>
            </a:r>
            <a:br>
              <a:rPr lang="zh-CN" altLang="en-US" dirty="0"/>
            </a:br>
            <a:r>
              <a:rPr lang="en-US" altLang="zh-CN" dirty="0"/>
              <a:t>POST</a:t>
            </a:r>
            <a:r>
              <a:rPr lang="zh-CN" altLang="en-US" dirty="0"/>
              <a:t>操作既不是安全的，也不是幂等的，比如常见的</a:t>
            </a:r>
            <a:r>
              <a:rPr lang="en-US" altLang="zh-CN" dirty="0"/>
              <a:t>POST</a:t>
            </a:r>
            <a:r>
              <a:rPr lang="zh-CN" altLang="en-US" dirty="0"/>
              <a:t>重复加载问题：当我们多次发出同样的</a:t>
            </a:r>
            <a:r>
              <a:rPr lang="en-US" altLang="zh-CN" dirty="0"/>
              <a:t>POST</a:t>
            </a:r>
            <a:r>
              <a:rPr lang="zh-CN" altLang="en-US" dirty="0"/>
              <a:t>请求后，其结果是创建出了若干的资源。</a:t>
            </a:r>
            <a:br>
              <a:rPr lang="zh-CN" altLang="en-US" dirty="0"/>
            </a:br>
            <a:r>
              <a:rPr lang="zh-CN" altLang="en-US" dirty="0"/>
              <a:t>安全和幂等的意义在于：当操作没有达到预期的目标时，我们可以不停的重试，而不会对资源产生副作用。从这个意义上说，</a:t>
            </a:r>
            <a:r>
              <a:rPr lang="en-US" altLang="zh-CN" dirty="0"/>
              <a:t>POST</a:t>
            </a:r>
            <a:r>
              <a:rPr lang="zh-CN" altLang="en-US" dirty="0"/>
              <a:t>操作往往是有害的，但很多时候我们还是不得不使用它。</a:t>
            </a:r>
            <a:br>
              <a:rPr lang="zh-CN" altLang="en-US" dirty="0"/>
            </a:br>
            <a:r>
              <a:rPr lang="zh-CN" altLang="en-US" dirty="0"/>
              <a:t>还有一点需要注意的就是，创建操作可以使用</a:t>
            </a:r>
            <a:r>
              <a:rPr lang="en-US" altLang="zh-CN" dirty="0"/>
              <a:t>POST</a:t>
            </a:r>
            <a:r>
              <a:rPr lang="zh-CN" altLang="en-US" dirty="0"/>
              <a:t>，也可以使用</a:t>
            </a:r>
            <a:r>
              <a:rPr lang="en-US" altLang="zh-CN" dirty="0"/>
              <a:t>PUT</a:t>
            </a:r>
            <a:r>
              <a:rPr lang="zh-CN" altLang="en-US" dirty="0"/>
              <a:t>，区别在于</a:t>
            </a:r>
            <a:r>
              <a:rPr lang="en-US" altLang="zh-CN" dirty="0"/>
              <a:t>POST </a:t>
            </a:r>
            <a:r>
              <a:rPr lang="zh-CN" altLang="en-US" dirty="0"/>
              <a:t>是作用在一个集合资源之上的（</a:t>
            </a:r>
            <a:r>
              <a:rPr lang="en-US" altLang="zh-CN" dirty="0"/>
              <a:t>/</a:t>
            </a:r>
            <a:r>
              <a:rPr lang="en-US" altLang="zh-CN" dirty="0" err="1"/>
              <a:t>uri</a:t>
            </a:r>
            <a:r>
              <a:rPr lang="zh-CN" altLang="en-US" dirty="0"/>
              <a:t>），而</a:t>
            </a:r>
            <a:r>
              <a:rPr lang="en-US" altLang="zh-CN" dirty="0"/>
              <a:t>PUT</a:t>
            </a:r>
            <a:r>
              <a:rPr lang="zh-CN" altLang="en-US" dirty="0"/>
              <a:t>操作是作用在一个具体资源之上的（</a:t>
            </a:r>
            <a:r>
              <a:rPr lang="en-US" altLang="zh-CN" dirty="0"/>
              <a:t>/</a:t>
            </a:r>
            <a:r>
              <a:rPr lang="en-US" altLang="zh-CN" dirty="0" err="1"/>
              <a:t>uri</a:t>
            </a:r>
            <a:r>
              <a:rPr lang="en-US" altLang="zh-CN" dirty="0"/>
              <a:t>/xxx</a:t>
            </a:r>
            <a:r>
              <a:rPr lang="zh-CN" altLang="en-US" dirty="0"/>
              <a:t>），再通俗点说，如果</a:t>
            </a:r>
            <a:r>
              <a:rPr lang="en-US" altLang="zh-CN" dirty="0"/>
              <a:t>URL</a:t>
            </a:r>
            <a:r>
              <a:rPr lang="zh-CN" altLang="en-US" dirty="0"/>
              <a:t>可以在客户端确定，那么就使用</a:t>
            </a:r>
            <a:r>
              <a:rPr lang="en-US" altLang="zh-CN" dirty="0"/>
              <a:t>PUT</a:t>
            </a:r>
            <a:r>
              <a:rPr lang="zh-CN" altLang="en-US" dirty="0"/>
              <a:t>，如果是在服务端确定，那么就使用</a:t>
            </a:r>
            <a:r>
              <a:rPr lang="en-US" altLang="zh-CN" dirty="0"/>
              <a:t>POST</a:t>
            </a:r>
            <a:r>
              <a:rPr lang="zh-CN" altLang="en-US" dirty="0"/>
              <a:t>，比如说很多资源使用数据库自增主键作为标识信息，而创建的资源的标识信息到底是什么只能由服务端提供，这个时候就必须使用</a:t>
            </a:r>
            <a:r>
              <a:rPr lang="en-US" altLang="zh-CN" dirty="0"/>
              <a:t>POST</a:t>
            </a:r>
            <a:r>
              <a:rPr lang="zh-CN" altLang="en-US" dirty="0"/>
              <a:t>。</a:t>
            </a:r>
            <a:br>
              <a:rPr lang="zh-CN" altLang="en-US" dirty="0"/>
            </a:br>
            <a:r>
              <a:rPr lang="zh-CN" altLang="en-US" dirty="0"/>
              <a:t>  </a:t>
            </a:r>
            <a:br>
              <a:rPr lang="zh-CN" altLang="en-US" dirty="0"/>
            </a:br>
            <a:r>
              <a:rPr lang="zh-CN" altLang="en-US" dirty="0"/>
              <a:t>关于</a:t>
            </a:r>
            <a:r>
              <a:rPr lang="en-US" altLang="zh-CN" dirty="0"/>
              <a:t>GET POST </a:t>
            </a:r>
            <a:r>
              <a:rPr lang="zh-CN" altLang="en-US" dirty="0"/>
              <a:t>的混淆</a:t>
            </a:r>
            <a:br>
              <a:rPr lang="zh-CN" altLang="en-US" dirty="0"/>
            </a:br>
            <a:r>
              <a:rPr lang="zh-CN" altLang="en-US" dirty="0"/>
              <a:t>先说相同点，只有了解了相同点之后才能理解为什么会发生混淆。两者都能向服务器发送数据，提交的“内容”</a:t>
            </a:r>
            <a:r>
              <a:rPr lang="en-US" altLang="zh-CN" dirty="0"/>
              <a:t>[</a:t>
            </a:r>
            <a:r>
              <a:rPr lang="zh-CN" altLang="en-US" dirty="0"/>
              <a:t>注</a:t>
            </a:r>
            <a:r>
              <a:rPr lang="en-US" altLang="zh-CN" dirty="0"/>
              <a:t>1]</a:t>
            </a:r>
            <a:r>
              <a:rPr lang="zh-CN" altLang="en-US" dirty="0"/>
              <a:t>的格式相同，都是</a:t>
            </a:r>
            <a:r>
              <a:rPr lang="en-US" altLang="zh-CN" dirty="0"/>
              <a:t>var_1=value_1&amp;var_2=value_2&amp;....</a:t>
            </a:r>
            <a:r>
              <a:rPr lang="en-US" altLang="zh-CN" sz="1200" kern="1200" dirty="0">
                <a:solidFill>
                  <a:schemeClr val="tx1"/>
                </a:solidFill>
                <a:effectLst/>
                <a:latin typeface="Times New Roman" pitchFamily="18" charset="0"/>
                <a:ea typeface="+mn-ea"/>
                <a:cs typeface="+mn-cs"/>
              </a:rPr>
              <a:t>get </a:t>
            </a:r>
            <a:r>
              <a:rPr lang="zh-CN" altLang="en-US" sz="1200" kern="1200" dirty="0">
                <a:solidFill>
                  <a:schemeClr val="tx1"/>
                </a:solidFill>
                <a:effectLst/>
                <a:latin typeface="Times New Roman" pitchFamily="18" charset="0"/>
                <a:ea typeface="+mn-ea"/>
                <a:cs typeface="+mn-cs"/>
              </a:rPr>
              <a:t>和 </a:t>
            </a:r>
            <a:r>
              <a:rPr lang="en-US" altLang="zh-CN" sz="1200" kern="1200" dirty="0">
                <a:solidFill>
                  <a:schemeClr val="tx1"/>
                </a:solidFill>
                <a:effectLst/>
                <a:latin typeface="Times New Roman" pitchFamily="18" charset="0"/>
                <a:ea typeface="+mn-ea"/>
                <a:cs typeface="+mn-cs"/>
              </a:rPr>
              <a:t>post </a:t>
            </a:r>
            <a:r>
              <a:rPr lang="zh-CN" altLang="en-US" sz="1200" kern="1200" dirty="0">
                <a:solidFill>
                  <a:schemeClr val="tx1"/>
                </a:solidFill>
                <a:effectLst/>
                <a:latin typeface="Times New Roman" pitchFamily="18" charset="0"/>
                <a:ea typeface="+mn-ea"/>
                <a:cs typeface="+mn-cs"/>
              </a:rPr>
              <a:t>区别如字面，一个是</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（获取），一个是</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（发送）。</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用来告诉服务器需要获取哪些内容（</a:t>
            </a:r>
            <a:r>
              <a:rPr lang="en-US" altLang="zh-CN" sz="1200" kern="1200" dirty="0" err="1">
                <a:solidFill>
                  <a:schemeClr val="tx1"/>
                </a:solidFill>
                <a:effectLst/>
                <a:latin typeface="Times New Roman" pitchFamily="18" charset="0"/>
                <a:ea typeface="+mn-ea"/>
                <a:cs typeface="+mn-cs"/>
              </a:rPr>
              <a:t>uri+query</a:t>
            </a:r>
            <a:r>
              <a:rPr lang="zh-CN" altLang="en-US" sz="1200" kern="1200" dirty="0">
                <a:solidFill>
                  <a:schemeClr val="tx1"/>
                </a:solidFill>
                <a:effectLst/>
                <a:latin typeface="Times New Roman" pitchFamily="18" charset="0"/>
                <a:ea typeface="+mn-ea"/>
                <a:cs typeface="+mn-cs"/>
              </a:rPr>
              <a:t>），向静态页面（</a:t>
            </a:r>
            <a:r>
              <a:rPr lang="en-US" altLang="zh-CN" sz="1200" kern="1200" dirty="0" err="1">
                <a:solidFill>
                  <a:schemeClr val="tx1"/>
                </a:solidFill>
                <a:effectLst/>
                <a:latin typeface="Times New Roman" pitchFamily="18" charset="0"/>
                <a:ea typeface="+mn-ea"/>
                <a:cs typeface="+mn-cs"/>
              </a:rPr>
              <a:t>uri</a:t>
            </a:r>
            <a:r>
              <a:rPr lang="zh-CN" altLang="en-US" sz="1200" kern="1200" dirty="0">
                <a:solidFill>
                  <a:schemeClr val="tx1"/>
                </a:solidFill>
                <a:effectLst/>
                <a:latin typeface="Times New Roman" pitchFamily="18" charset="0"/>
                <a:ea typeface="+mn-ea"/>
                <a:cs typeface="+mn-cs"/>
              </a:rPr>
              <a:t>）请求则直接返回文件内容给浏览器，向一个动态页面请求时可以提供查询参数（</a:t>
            </a:r>
            <a:r>
              <a:rPr lang="en-US" altLang="zh-CN" sz="1200" kern="1200" dirty="0">
                <a:solidFill>
                  <a:schemeClr val="tx1"/>
                </a:solidFill>
                <a:effectLst/>
                <a:latin typeface="Times New Roman" pitchFamily="18" charset="0"/>
                <a:ea typeface="+mn-ea"/>
                <a:cs typeface="+mn-cs"/>
              </a:rPr>
              <a:t>query</a:t>
            </a:r>
            <a:r>
              <a:rPr lang="zh-CN" altLang="en-US" sz="1200" kern="1200" dirty="0">
                <a:solidFill>
                  <a:schemeClr val="tx1"/>
                </a:solidFill>
                <a:effectLst/>
                <a:latin typeface="Times New Roman" pitchFamily="18" charset="0"/>
                <a:ea typeface="+mn-ea"/>
                <a:cs typeface="+mn-cs"/>
              </a:rPr>
              <a:t>）以获得相应内容。</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用来向服务器提交内容，主要是为了提交，而不是为了请求内容，就是说</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的初衷并不要求服务器返回内容</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2]</a:t>
            </a:r>
            <a:r>
              <a:rPr lang="zh-CN" altLang="en-US" sz="1200" kern="1200" dirty="0">
                <a:solidFill>
                  <a:schemeClr val="tx1"/>
                </a:solidFill>
                <a:effectLst/>
                <a:latin typeface="Times New Roman" pitchFamily="18" charset="0"/>
                <a:ea typeface="+mn-ea"/>
                <a:cs typeface="+mn-cs"/>
              </a:rPr>
              <a:t>，只是提交内容让服务器处理（主要是存储或者处理之后再存储）。</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出现混淆是因为对提交的数据处理方法的滥用造成的，数据是无辜的。</a:t>
            </a:r>
            <a:endParaRPr lang="zh-CN" altLang="en-US" dirty="0"/>
          </a:p>
          <a:p>
            <a:r>
              <a:rPr lang="zh-CN" altLang="en-US" sz="1200" kern="1200" dirty="0">
                <a:solidFill>
                  <a:schemeClr val="tx1"/>
                </a:solidFill>
                <a:effectLst/>
                <a:latin typeface="Times New Roman" pitchFamily="18" charset="0"/>
                <a:ea typeface="+mn-ea"/>
                <a:cs typeface="+mn-cs"/>
              </a:rPr>
              <a:t>混淆之一：</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将</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提交的用来查询的字段当作是存储数据存入了服务器端文件或者数据库。然后就误以为</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是用来提交用于存储的数据的。</a:t>
            </a:r>
          </a:p>
          <a:p>
            <a:r>
              <a:rPr lang="zh-CN" altLang="en-US" sz="1200" kern="1200" dirty="0">
                <a:solidFill>
                  <a:schemeClr val="tx1"/>
                </a:solidFill>
                <a:effectLst/>
                <a:latin typeface="Times New Roman" pitchFamily="18" charset="0"/>
                <a:ea typeface="+mn-ea"/>
                <a:cs typeface="+mn-cs"/>
              </a:rPr>
              <a:t>混淆之二：</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编写脚本在服务器端通过处理</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提交的数据并返回内容。只要有数据，就能用来进行判断，脚本怎写是程序员的事，而不在乎数据来源的形式（</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，或者是自己预设值的常量）。这点功能上确实没问题，只是背离的其初始目的而已。</a:t>
            </a:r>
          </a:p>
          <a:p>
            <a:r>
              <a:rPr lang="zh-CN" altLang="en-US" sz="1200" kern="1200" dirty="0">
                <a:solidFill>
                  <a:schemeClr val="tx1"/>
                </a:solidFill>
                <a:effectLst/>
                <a:latin typeface="Times New Roman" pitchFamily="18" charset="0"/>
                <a:ea typeface="+mn-ea"/>
                <a:cs typeface="+mn-cs"/>
              </a:rPr>
              <a:t>由于都是要传送数据，且数据格式相同（即使数据格式不同，只要能提取出相应数据）。使用的时候难免出现张冠李戴，将</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数据用来存储、将</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数据用来检索返回数据。但是二者还是有区别的（主要是根据其用途而“人为”</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3]</a:t>
            </a:r>
            <a:r>
              <a:rPr lang="zh-CN" altLang="en-US" sz="1200" kern="1200" dirty="0">
                <a:solidFill>
                  <a:schemeClr val="tx1"/>
                </a:solidFill>
                <a:effectLst/>
                <a:latin typeface="Times New Roman" pitchFamily="18" charset="0"/>
                <a:ea typeface="+mn-ea"/>
                <a:cs typeface="+mn-cs"/>
              </a:rPr>
              <a:t>造成的），</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的长度限制在</a:t>
            </a:r>
            <a:r>
              <a:rPr lang="en-US" altLang="zh-CN" sz="1200" kern="1200" dirty="0">
                <a:solidFill>
                  <a:schemeClr val="tx1"/>
                </a:solidFill>
                <a:effectLst/>
                <a:latin typeface="Times New Roman" pitchFamily="18" charset="0"/>
                <a:ea typeface="+mn-ea"/>
                <a:cs typeface="+mn-cs"/>
              </a:rPr>
              <a:t>2048</a:t>
            </a:r>
            <a:r>
              <a:rPr lang="zh-CN" altLang="en-US" sz="1200" kern="1200" dirty="0">
                <a:solidFill>
                  <a:schemeClr val="tx1"/>
                </a:solidFill>
                <a:effectLst/>
                <a:latin typeface="Times New Roman" pitchFamily="18" charset="0"/>
                <a:ea typeface="+mn-ea"/>
                <a:cs typeface="+mn-cs"/>
              </a:rPr>
              <a:t>字节（由浏览器和服务器限制的，这是目前</a:t>
            </a:r>
            <a:r>
              <a:rPr lang="en-US" altLang="zh-CN" sz="1200" kern="1200" dirty="0">
                <a:solidFill>
                  <a:schemeClr val="tx1"/>
                </a:solidFill>
                <a:effectLst/>
                <a:latin typeface="Times New Roman" pitchFamily="18" charset="0"/>
                <a:ea typeface="+mn-ea"/>
                <a:cs typeface="+mn-cs"/>
              </a:rPr>
              <a:t>IE</a:t>
            </a:r>
            <a:r>
              <a:rPr lang="zh-CN" altLang="en-US" sz="1200" kern="1200" dirty="0">
                <a:solidFill>
                  <a:schemeClr val="tx1"/>
                </a:solidFill>
                <a:effectLst/>
                <a:latin typeface="Times New Roman" pitchFamily="18" charset="0"/>
                <a:ea typeface="+mn-ea"/>
                <a:cs typeface="+mn-cs"/>
              </a:rPr>
              <a:t>的数据，曾经是</a:t>
            </a:r>
            <a:r>
              <a:rPr lang="en-US" altLang="zh-CN" sz="1200" kern="1200" dirty="0">
                <a:solidFill>
                  <a:schemeClr val="tx1"/>
                </a:solidFill>
                <a:effectLst/>
                <a:latin typeface="Times New Roman" pitchFamily="18" charset="0"/>
                <a:ea typeface="+mn-ea"/>
                <a:cs typeface="+mn-cs"/>
              </a:rPr>
              <a:t>1024</a:t>
            </a:r>
            <a:r>
              <a:rPr lang="zh-CN" altLang="en-US" sz="1200" kern="1200" dirty="0">
                <a:solidFill>
                  <a:schemeClr val="tx1"/>
                </a:solidFill>
                <a:effectLst/>
                <a:latin typeface="Times New Roman" pitchFamily="18" charset="0"/>
                <a:ea typeface="+mn-ea"/>
                <a:cs typeface="+mn-cs"/>
              </a:rPr>
              <a:t>字节），很大程度上限制了</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用来传递“存储数据”的数据的能力，所以还是老老实实用来做检索吧；</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则无此限制（只是</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协议规范没有进行大小限制，但受限于服务器的处理能力），因此对于大的数据（一般来说需要存储的数据可能会比较大，比</a:t>
            </a:r>
            <a:r>
              <a:rPr lang="en-US" altLang="zh-CN" sz="1200" kern="1200" dirty="0">
                <a:solidFill>
                  <a:schemeClr val="tx1"/>
                </a:solidFill>
                <a:effectLst/>
                <a:latin typeface="Times New Roman" pitchFamily="18" charset="0"/>
                <a:ea typeface="+mn-ea"/>
                <a:cs typeface="+mn-cs"/>
              </a:rPr>
              <a:t>2048</a:t>
            </a:r>
            <a:r>
              <a:rPr lang="zh-CN" altLang="en-US" sz="1200" kern="1200" dirty="0">
                <a:solidFill>
                  <a:schemeClr val="tx1"/>
                </a:solidFill>
                <a:effectLst/>
                <a:latin typeface="Times New Roman" pitchFamily="18" charset="0"/>
                <a:ea typeface="+mn-ea"/>
                <a:cs typeface="+mn-cs"/>
              </a:rPr>
              <a:t>字节大）的传递有天然的优势，谁让它是 </a:t>
            </a:r>
            <a:r>
              <a:rPr lang="en-US" altLang="zh-CN" sz="1200" kern="1200" dirty="0">
                <a:solidFill>
                  <a:schemeClr val="tx1"/>
                </a:solidFill>
                <a:effectLst/>
                <a:latin typeface="Times New Roman" pitchFamily="18" charset="0"/>
                <a:ea typeface="+mn-ea"/>
                <a:cs typeface="+mn-cs"/>
              </a:rPr>
              <a:t>nature born post </a:t>
            </a:r>
            <a:r>
              <a:rPr lang="zh-CN" altLang="en-US" sz="1200" kern="1200" dirty="0">
                <a:solidFill>
                  <a:schemeClr val="tx1"/>
                </a:solidFill>
                <a:effectLst/>
                <a:latin typeface="Times New Roman" pitchFamily="18" charset="0"/>
                <a:ea typeface="+mn-ea"/>
                <a:cs typeface="+mn-cs"/>
              </a:rPr>
              <a:t>呢。</a:t>
            </a:r>
          </a:p>
          <a:p>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提交的数据是放在</a:t>
            </a:r>
            <a:r>
              <a:rPr lang="en-US" altLang="zh-CN" sz="1200" kern="1200" dirty="0" err="1">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里，目的是灵活的向服务其提交检索请求，可以在地址栏随时修改数据以变更需要获取的内容，比如直接修改分页的编号就跳到另外一个分页了（当然也可能是 </a:t>
            </a:r>
            <a:r>
              <a:rPr lang="en-US" altLang="zh-CN" sz="1200" kern="1200" dirty="0">
                <a:solidFill>
                  <a:schemeClr val="tx1"/>
                </a:solidFill>
                <a:effectLst/>
                <a:latin typeface="Times New Roman" pitchFamily="18" charset="0"/>
                <a:ea typeface="+mn-ea"/>
                <a:cs typeface="+mn-cs"/>
              </a:rPr>
              <a:t>404</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提交的数据放在</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请求的正文里，目的在于提交数据并用于服务器端的存储，而不允许用户过多的更改相应数据（主要是相对于在</a:t>
            </a:r>
            <a:r>
              <a:rPr lang="en-US" altLang="zh-CN" sz="1200" kern="1200" dirty="0" err="1">
                <a:solidFill>
                  <a:schemeClr val="tx1"/>
                </a:solidFill>
                <a:effectLst/>
                <a:latin typeface="Times New Roman" pitchFamily="18" charset="0"/>
                <a:ea typeface="+mn-ea"/>
                <a:cs typeface="+mn-cs"/>
              </a:rPr>
              <a:t>url</a:t>
            </a:r>
            <a:r>
              <a:rPr lang="en-US" altLang="zh-CN" sz="1200" kern="1200" dirty="0">
                <a:solidFill>
                  <a:schemeClr val="tx1"/>
                </a:solidFill>
                <a:effectLst/>
                <a:latin typeface="Times New Roman" pitchFamily="18" charset="0"/>
                <a:ea typeface="+mn-ea"/>
                <a:cs typeface="+mn-cs"/>
              </a:rPr>
              <a:t> </a:t>
            </a:r>
            <a:r>
              <a:rPr lang="zh-CN" altLang="en-US" sz="1200" kern="1200" dirty="0">
                <a:solidFill>
                  <a:schemeClr val="tx1"/>
                </a:solidFill>
                <a:effectLst/>
                <a:latin typeface="Times New Roman" pitchFamily="18" charset="0"/>
                <a:ea typeface="+mn-ea"/>
                <a:cs typeface="+mn-cs"/>
              </a:rPr>
              <a:t>修改要麻烦很多，</a:t>
            </a:r>
            <a:r>
              <a:rPr lang="en-US" altLang="zh-CN" sz="1200" kern="1200" dirty="0" err="1">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的修改只要点击地址栏输入字符就可以了），除非是专门跑来编辑数据的。</a:t>
            </a:r>
          </a:p>
          <a:p>
            <a:r>
              <a:rPr lang="zh-CN" altLang="en-US" sz="1200" kern="1200" dirty="0">
                <a:solidFill>
                  <a:schemeClr val="tx1"/>
                </a:solidFill>
                <a:effectLst/>
                <a:latin typeface="Times New Roman" pitchFamily="18" charset="0"/>
                <a:ea typeface="+mn-ea"/>
                <a:cs typeface="+mn-cs"/>
              </a:rPr>
              <a:t>花边：</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的安全性在传输的层面上区别不大，但是采用</a:t>
            </a:r>
            <a:r>
              <a:rPr lang="en-US" altLang="zh-CN" sz="1200" kern="1200" dirty="0" err="1">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提交数据的</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方式容易被人肉眼看到，或者出现在历史纪录里，还是可能被肉眼看到，都是一些本地的问题。</a:t>
            </a:r>
          </a:p>
          <a:p>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1</a:t>
            </a:r>
            <a:r>
              <a:rPr lang="zh-CN" altLang="en-US" sz="1200" kern="1200" dirty="0">
                <a:solidFill>
                  <a:schemeClr val="tx1"/>
                </a:solidFill>
                <a:effectLst/>
                <a:latin typeface="Times New Roman" pitchFamily="18" charset="0"/>
                <a:ea typeface="+mn-ea"/>
                <a:cs typeface="+mn-cs"/>
              </a:rPr>
              <a:t>：我强调的是内容，至于</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协议中的</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的格式大家有兴趣就自己看看吧。</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2</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方式主要是为了获得预期内容，即</a:t>
            </a:r>
            <a:r>
              <a:rPr lang="en-US" altLang="zh-CN" sz="1200" kern="1200" dirty="0" err="1">
                <a:solidFill>
                  <a:schemeClr val="tx1"/>
                </a:solidFill>
                <a:effectLst/>
                <a:latin typeface="Times New Roman" pitchFamily="18" charset="0"/>
                <a:ea typeface="+mn-ea"/>
                <a:cs typeface="+mn-cs"/>
              </a:rPr>
              <a:t>uri+query</a:t>
            </a:r>
            <a:r>
              <a:rPr lang="zh-CN" altLang="en-US" sz="1200" kern="1200" dirty="0">
                <a:solidFill>
                  <a:schemeClr val="tx1"/>
                </a:solidFill>
                <a:effectLst/>
                <a:latin typeface="Times New Roman" pitchFamily="18" charset="0"/>
                <a:ea typeface="+mn-ea"/>
                <a:cs typeface="+mn-cs"/>
              </a:rPr>
              <a:t>相同时所得到的内容应该是相同的。而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主要是提交内容，至于是否有必要返回页面可能只是出于用户体验，比如注册时返回你的注册</a:t>
            </a:r>
            <a:r>
              <a:rPr lang="en-US" altLang="zh-CN" sz="1200" kern="1200" dirty="0">
                <a:solidFill>
                  <a:schemeClr val="tx1"/>
                </a:solidFill>
                <a:effectLst/>
                <a:latin typeface="Times New Roman" pitchFamily="18" charset="0"/>
                <a:ea typeface="+mn-ea"/>
                <a:cs typeface="+mn-cs"/>
              </a:rPr>
              <a:t>id</a:t>
            </a:r>
            <a:r>
              <a:rPr lang="zh-CN" altLang="en-US" sz="1200" kern="1200" dirty="0">
                <a:solidFill>
                  <a:schemeClr val="tx1"/>
                </a:solidFill>
                <a:effectLst/>
                <a:latin typeface="Times New Roman" pitchFamily="18" charset="0"/>
                <a:ea typeface="+mn-ea"/>
                <a:cs typeface="+mn-cs"/>
              </a:rPr>
              <a:t>，但是如果只是返回一个“您已注册成功”的相同页面（即使你</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的数据不一样）也没什么好奇怪的。</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3</a:t>
            </a:r>
            <a:r>
              <a:rPr lang="zh-CN" altLang="en-US" sz="1200" kern="1200" dirty="0">
                <a:solidFill>
                  <a:schemeClr val="tx1"/>
                </a:solidFill>
                <a:effectLst/>
                <a:latin typeface="Times New Roman" pitchFamily="18" charset="0"/>
                <a:ea typeface="+mn-ea"/>
                <a:cs typeface="+mn-cs"/>
              </a:rPr>
              <a:t>：关于这个“人为”，不是那么贴切，</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还是有技术层面的区别的。但是从表象上看暂且这么说吧，毕竟二者的混淆也是“人为”的。</a:t>
            </a:r>
          </a:p>
          <a:p>
            <a:r>
              <a:rPr lang="zh-CN" altLang="en-US" sz="1200" kern="1200" dirty="0">
                <a:solidFill>
                  <a:schemeClr val="tx1"/>
                </a:solidFill>
                <a:effectLst/>
                <a:latin typeface="Times New Roman" pitchFamily="18" charset="0"/>
                <a:ea typeface="+mn-ea"/>
                <a:cs typeface="+mn-cs"/>
              </a:rPr>
              <a:t> </a:t>
            </a:r>
          </a:p>
          <a:p>
            <a:r>
              <a:rPr lang="en-US" altLang="zh-CN" sz="1200" kern="1200" dirty="0">
                <a:solidFill>
                  <a:schemeClr val="tx1"/>
                </a:solidFill>
                <a:effectLst/>
                <a:latin typeface="Times New Roman" pitchFamily="18" charset="0"/>
                <a:ea typeface="+mn-ea"/>
                <a:cs typeface="+mn-cs"/>
              </a:rPr>
              <a:t>HTTP POST GET </a:t>
            </a:r>
            <a:r>
              <a:rPr lang="zh-CN" altLang="en-US" sz="1200" kern="1200" dirty="0">
                <a:solidFill>
                  <a:schemeClr val="tx1"/>
                </a:solidFill>
                <a:effectLst/>
                <a:latin typeface="Times New Roman" pitchFamily="18" charset="0"/>
                <a:ea typeface="+mn-ea"/>
                <a:cs typeface="+mn-cs"/>
              </a:rPr>
              <a:t>本质区别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原理区别</a:t>
            </a:r>
          </a:p>
          <a:p>
            <a:r>
              <a:rPr lang="zh-CN" altLang="en-US" sz="1200" kern="1200" dirty="0">
                <a:solidFill>
                  <a:schemeClr val="tx1"/>
                </a:solidFill>
                <a:effectLst/>
                <a:latin typeface="Times New Roman" pitchFamily="18" charset="0"/>
                <a:ea typeface="+mn-ea"/>
                <a:cs typeface="+mn-cs"/>
              </a:rPr>
              <a:t>一般在浏览器中输入网址访问资源都是通过</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方式；在</a:t>
            </a:r>
            <a:r>
              <a:rPr lang="en-US" altLang="zh-CN" sz="1200" kern="1200" dirty="0">
                <a:solidFill>
                  <a:schemeClr val="tx1"/>
                </a:solidFill>
                <a:effectLst/>
                <a:latin typeface="Times New Roman" pitchFamily="18" charset="0"/>
                <a:ea typeface="+mn-ea"/>
                <a:cs typeface="+mn-cs"/>
              </a:rPr>
              <a:t>FORM</a:t>
            </a:r>
            <a:r>
              <a:rPr lang="zh-CN" altLang="en-US" sz="1200" kern="1200" dirty="0">
                <a:solidFill>
                  <a:schemeClr val="tx1"/>
                </a:solidFill>
                <a:effectLst/>
                <a:latin typeface="Times New Roman" pitchFamily="18" charset="0"/>
                <a:ea typeface="+mn-ea"/>
                <a:cs typeface="+mn-cs"/>
              </a:rPr>
              <a:t>提交中，可以通过</a:t>
            </a:r>
            <a:r>
              <a:rPr lang="en-US" altLang="zh-CN" sz="1200" kern="1200" dirty="0">
                <a:solidFill>
                  <a:schemeClr val="tx1"/>
                </a:solidFill>
                <a:effectLst/>
                <a:latin typeface="Times New Roman" pitchFamily="18" charset="0"/>
                <a:ea typeface="+mn-ea"/>
                <a:cs typeface="+mn-cs"/>
              </a:rPr>
              <a:t>Method</a:t>
            </a:r>
            <a:r>
              <a:rPr lang="zh-CN" altLang="en-US" sz="1200" kern="1200" dirty="0">
                <a:solidFill>
                  <a:schemeClr val="tx1"/>
                </a:solidFill>
                <a:effectLst/>
                <a:latin typeface="Times New Roman" pitchFamily="18" charset="0"/>
                <a:ea typeface="+mn-ea"/>
                <a:cs typeface="+mn-cs"/>
              </a:rPr>
              <a:t>指定提交方式为</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或者</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，默认为</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提交 </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定义了与服务器交互的不同方法，最基本的方法有</a:t>
            </a:r>
            <a:r>
              <a:rPr lang="en-US" altLang="zh-CN" sz="1200" kern="1200" dirty="0">
                <a:solidFill>
                  <a:schemeClr val="tx1"/>
                </a:solidFill>
                <a:effectLst/>
                <a:latin typeface="Times New Roman" pitchFamily="18" charset="0"/>
                <a:ea typeface="+mn-ea"/>
                <a:cs typeface="+mn-cs"/>
              </a:rPr>
              <a:t>4</a:t>
            </a:r>
            <a:r>
              <a:rPr lang="zh-CN" altLang="en-US" sz="1200" kern="1200" dirty="0">
                <a:solidFill>
                  <a:schemeClr val="tx1"/>
                </a:solidFill>
                <a:effectLst/>
                <a:latin typeface="Times New Roman" pitchFamily="18" charset="0"/>
                <a:ea typeface="+mn-ea"/>
                <a:cs typeface="+mn-cs"/>
              </a:rPr>
              <a:t>种，分别是</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PUT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DELETE URL </a:t>
            </a:r>
            <a:r>
              <a:rPr lang="zh-CN" altLang="en-US" sz="1200" kern="1200" dirty="0">
                <a:solidFill>
                  <a:schemeClr val="tx1"/>
                </a:solidFill>
                <a:effectLst/>
                <a:latin typeface="Times New Roman" pitchFamily="18" charset="0"/>
                <a:ea typeface="+mn-ea"/>
                <a:cs typeface="+mn-cs"/>
              </a:rPr>
              <a:t>全称是资源描述符，我们可以这样认为：一个</a:t>
            </a:r>
            <a:r>
              <a:rPr lang="en-US" altLang="zh-CN" sz="1200" kern="1200" dirty="0">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地址，它用于描述一个网络上的资源，而</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中的</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PUT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DELETE</a:t>
            </a:r>
            <a:r>
              <a:rPr lang="zh-CN" altLang="en-US" sz="1200" kern="1200" dirty="0">
                <a:solidFill>
                  <a:schemeClr val="tx1"/>
                </a:solidFill>
                <a:effectLst/>
                <a:latin typeface="Times New Roman" pitchFamily="18" charset="0"/>
                <a:ea typeface="+mn-ea"/>
                <a:cs typeface="+mn-cs"/>
              </a:rPr>
              <a:t>就对应着对这个资源的查 ，改 ，增 ，删 </a:t>
            </a:r>
            <a:r>
              <a:rPr lang="en-US" altLang="zh-CN" sz="1200" kern="1200" dirty="0">
                <a:solidFill>
                  <a:schemeClr val="tx1"/>
                </a:solidFill>
                <a:effectLst/>
                <a:latin typeface="Times New Roman" pitchFamily="18" charset="0"/>
                <a:ea typeface="+mn-ea"/>
                <a:cs typeface="+mn-cs"/>
              </a:rPr>
              <a:t>4</a:t>
            </a:r>
            <a:r>
              <a:rPr lang="zh-CN" altLang="en-US" sz="1200" kern="1200" dirty="0">
                <a:solidFill>
                  <a:schemeClr val="tx1"/>
                </a:solidFill>
                <a:effectLst/>
                <a:latin typeface="Times New Roman" pitchFamily="18" charset="0"/>
                <a:ea typeface="+mn-ea"/>
                <a:cs typeface="+mn-cs"/>
              </a:rPr>
              <a:t>个操作。到这里，大家应该有个大概的了解了，</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一般用于获取</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查询 资源信息，而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一般用于更新 资源信息</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个人认为这是</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的本质区别，也是协议设计者的本意，其它区别都是具体表现形式的差异 </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根据</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规范，</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用于信息获取，而且应该是安全的和幂等的 。 　　</a:t>
            </a:r>
            <a:br>
              <a:rPr lang="zh-CN" altLang="en-US" sz="1200" kern="1200" dirty="0">
                <a:solidFill>
                  <a:schemeClr val="tx1"/>
                </a:solidFill>
                <a:effectLst/>
                <a:latin typeface="Times New Roman" pitchFamily="18" charset="0"/>
                <a:ea typeface="+mn-ea"/>
                <a:cs typeface="+mn-cs"/>
              </a:rPr>
            </a:br>
            <a:r>
              <a:rPr lang="en-US" altLang="zh-CN" sz="1200" kern="1200" dirty="0">
                <a:solidFill>
                  <a:schemeClr val="tx1"/>
                </a:solidFill>
                <a:effectLst/>
                <a:latin typeface="Times New Roman" pitchFamily="18" charset="0"/>
                <a:ea typeface="+mn-ea"/>
                <a:cs typeface="+mn-cs"/>
              </a:rPr>
              <a:t>1.</a:t>
            </a:r>
            <a:r>
              <a:rPr lang="zh-CN" altLang="en-US" sz="1200" kern="1200" dirty="0">
                <a:solidFill>
                  <a:schemeClr val="tx1"/>
                </a:solidFill>
                <a:effectLst/>
                <a:latin typeface="Times New Roman" pitchFamily="18" charset="0"/>
                <a:ea typeface="+mn-ea"/>
                <a:cs typeface="+mn-cs"/>
              </a:rPr>
              <a:t>所谓安全的意味着该操作用于获取信息而非修改信息。换句话说，</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请求一般不应产生副作用。就是说，它仅仅是获取资源信息，就像数据库查询一样，不会修改，增加数据，不会影响资源的状态。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 注意：这里安全的含义仅仅是指是非修改信息。 　　</a:t>
            </a:r>
            <a:br>
              <a:rPr lang="zh-CN" altLang="en-US" sz="1200" kern="1200" dirty="0">
                <a:solidFill>
                  <a:schemeClr val="tx1"/>
                </a:solidFill>
                <a:effectLst/>
                <a:latin typeface="Times New Roman" pitchFamily="18" charset="0"/>
                <a:ea typeface="+mn-ea"/>
                <a:cs typeface="+mn-cs"/>
              </a:rPr>
            </a:br>
            <a:r>
              <a:rPr lang="en-US" altLang="zh-CN" sz="1200" kern="1200" dirty="0">
                <a:solidFill>
                  <a:schemeClr val="tx1"/>
                </a:solidFill>
                <a:effectLst/>
                <a:latin typeface="Times New Roman" pitchFamily="18" charset="0"/>
                <a:ea typeface="+mn-ea"/>
                <a:cs typeface="+mn-cs"/>
              </a:rPr>
              <a:t>2.</a:t>
            </a:r>
            <a:r>
              <a:rPr lang="zh-CN" altLang="en-US" sz="1200" kern="1200" dirty="0">
                <a:solidFill>
                  <a:schemeClr val="tx1"/>
                </a:solidFill>
                <a:effectLst/>
                <a:latin typeface="Times New Roman" pitchFamily="18" charset="0"/>
                <a:ea typeface="+mn-ea"/>
                <a:cs typeface="+mn-cs"/>
              </a:rPr>
              <a:t>幂等的意味着对同一</a:t>
            </a:r>
            <a:r>
              <a:rPr lang="en-US" altLang="zh-CN" sz="1200" kern="1200" dirty="0">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的多个请求应该返回同样的结果。这里我再解释一下幂等 这个概念：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幂等 （</a:t>
            </a:r>
            <a:r>
              <a:rPr lang="en-US" altLang="zh-CN" sz="1200" kern="1200" dirty="0">
                <a:solidFill>
                  <a:schemeClr val="tx1"/>
                </a:solidFill>
                <a:effectLst/>
                <a:latin typeface="Times New Roman" pitchFamily="18" charset="0"/>
                <a:ea typeface="+mn-ea"/>
                <a:cs typeface="+mn-cs"/>
              </a:rPr>
              <a:t>idempotent</a:t>
            </a:r>
            <a:r>
              <a:rPr lang="zh-CN" altLang="en-US" sz="1200" kern="1200" dirty="0">
                <a:solidFill>
                  <a:schemeClr val="tx1"/>
                </a:solidFill>
                <a:effectLst/>
                <a:latin typeface="Times New Roman" pitchFamily="18" charset="0"/>
                <a:ea typeface="+mn-ea"/>
                <a:cs typeface="+mn-cs"/>
              </a:rPr>
              <a:t>、</a:t>
            </a:r>
            <a:r>
              <a:rPr lang="en-US" altLang="zh-CN" sz="1200" kern="1200" dirty="0" err="1">
                <a:solidFill>
                  <a:schemeClr val="tx1"/>
                </a:solidFill>
                <a:effectLst/>
                <a:latin typeface="Times New Roman" pitchFamily="18" charset="0"/>
                <a:ea typeface="+mn-ea"/>
                <a:cs typeface="+mn-cs"/>
              </a:rPr>
              <a:t>idempotence</a:t>
            </a:r>
            <a:r>
              <a:rPr lang="zh-CN" altLang="en-US" sz="1200" kern="1200" dirty="0">
                <a:solidFill>
                  <a:schemeClr val="tx1"/>
                </a:solidFill>
                <a:effectLst/>
                <a:latin typeface="Times New Roman" pitchFamily="18" charset="0"/>
                <a:ea typeface="+mn-ea"/>
                <a:cs typeface="+mn-cs"/>
              </a:rPr>
              <a:t>）是一个数学或计算机学概念，常见于抽象代数中。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幂等有以下几种定义：</a:t>
            </a:r>
          </a:p>
          <a:p>
            <a:r>
              <a:rPr lang="zh-CN" altLang="en-US" dirty="0"/>
              <a:t>对于单目运算，如果一个运算对于在范围内的所有的一个数多次进行该运算所得的结果和进行一次该运算所得的结果是一样的，那么我们就称该运算是幂等的。比如绝对值运算就是一个例子，在实数集中，有</a:t>
            </a:r>
            <a:r>
              <a:rPr lang="en-US" altLang="zh-CN" dirty="0"/>
              <a:t>abs(a) = abs(abs(a)) </a:t>
            </a:r>
            <a:r>
              <a:rPr lang="zh-CN" altLang="en-US" dirty="0"/>
              <a:t>。 　　</a:t>
            </a:r>
            <a:br>
              <a:rPr lang="zh-CN" altLang="en-US" dirty="0"/>
            </a:br>
            <a:r>
              <a:rPr lang="zh-CN" altLang="en-US" dirty="0"/>
              <a:t>对于双目运算，则要求当参与运算的两个值是等值的情况下，如果满足运算结果与参与运算的两个值相等，则称该运算幂等，如求两个数的最大值的函数，有在在实数集中幂等，即</a:t>
            </a:r>
            <a:r>
              <a:rPr lang="en-US" altLang="zh-CN" dirty="0"/>
              <a:t>max(</a:t>
            </a:r>
            <a:r>
              <a:rPr lang="en-US" altLang="zh-CN" dirty="0" err="1"/>
              <a:t>x,x</a:t>
            </a:r>
            <a:r>
              <a:rPr lang="en-US" altLang="zh-CN" dirty="0"/>
              <a:t>) = x </a:t>
            </a:r>
            <a:r>
              <a:rPr lang="zh-CN" altLang="en-US" dirty="0"/>
              <a:t>。 看完上述解释后，应该可以理解</a:t>
            </a:r>
            <a:r>
              <a:rPr lang="en-US" altLang="zh-CN" dirty="0"/>
              <a:t>GET</a:t>
            </a:r>
            <a:r>
              <a:rPr lang="zh-CN" altLang="en-US" dirty="0"/>
              <a:t>幂等的含义了。 　　</a:t>
            </a:r>
            <a:br>
              <a:rPr lang="zh-CN" altLang="en-US" dirty="0"/>
            </a:br>
            <a:r>
              <a:rPr lang="zh-CN" altLang="en-US" dirty="0"/>
              <a:t>但在实际应用中，以上</a:t>
            </a:r>
            <a:r>
              <a:rPr lang="en-US" altLang="zh-CN" dirty="0"/>
              <a:t>2</a:t>
            </a:r>
            <a:r>
              <a:rPr lang="zh-CN" altLang="en-US" dirty="0"/>
              <a:t>条规定并没有这么严格。引用别人文章的例子：比如，新闻站点的头版不断更新。虽然第二次请求会返回不同的一批新闻，该操作仍然被认为是安全的和幂等的，因为它总是返回当前的新闻。从根本上说，如果目标是当用户打开一个链接时，他可以确信从自身的角度来看没有改变资源即可。 </a:t>
            </a:r>
            <a:br>
              <a:rPr lang="zh-CN" altLang="en-US" dirty="0"/>
            </a:br>
            <a:r>
              <a:rPr lang="zh-CN" altLang="en-US" dirty="0"/>
              <a:t>根据</a:t>
            </a:r>
            <a:r>
              <a:rPr lang="en-US" altLang="zh-CN" dirty="0"/>
              <a:t>HTTP</a:t>
            </a:r>
            <a:r>
              <a:rPr lang="zh-CN" altLang="en-US" dirty="0"/>
              <a:t>规范，</a:t>
            </a:r>
            <a:r>
              <a:rPr lang="en-US" altLang="zh-CN" dirty="0"/>
              <a:t>POST</a:t>
            </a:r>
            <a:r>
              <a:rPr lang="zh-CN" altLang="en-US" dirty="0"/>
              <a:t>表示可能修改变服务器上的资源的请求 。继续引用上面的例子：还是新闻以网站为例，读者对新闻发表自己的评论应该通过</a:t>
            </a:r>
            <a:r>
              <a:rPr lang="en-US" altLang="zh-CN" dirty="0"/>
              <a:t>POST</a:t>
            </a:r>
            <a:r>
              <a:rPr lang="zh-CN" altLang="en-US" dirty="0"/>
              <a:t>实现，因为在评论提交后站点的资源已经不同了，或者说资源被修改了。 　　</a:t>
            </a:r>
            <a:br>
              <a:rPr lang="zh-CN" altLang="en-US" dirty="0"/>
            </a:br>
            <a:r>
              <a:rPr lang="zh-CN" altLang="en-US" dirty="0"/>
              <a:t>上面大概说了一下</a:t>
            </a:r>
            <a:r>
              <a:rPr lang="en-US" altLang="zh-CN" dirty="0"/>
              <a:t>HTTP</a:t>
            </a:r>
            <a:r>
              <a:rPr lang="zh-CN" altLang="en-US" dirty="0"/>
              <a:t>规范中，</a:t>
            </a:r>
            <a:r>
              <a:rPr lang="en-US" altLang="zh-CN" dirty="0"/>
              <a:t>GET</a:t>
            </a:r>
            <a:r>
              <a:rPr lang="zh-CN" altLang="en-US" dirty="0"/>
              <a:t>和</a:t>
            </a:r>
            <a:r>
              <a:rPr lang="en-US" altLang="zh-CN" dirty="0"/>
              <a:t>POST</a:t>
            </a:r>
            <a:r>
              <a:rPr lang="zh-CN" altLang="en-US" dirty="0"/>
              <a:t>的一些原理性的问题。但在实际的做的时候，很多人却没有按照</a:t>
            </a:r>
            <a:r>
              <a:rPr lang="en-US" altLang="zh-CN" dirty="0"/>
              <a:t>HTTP</a:t>
            </a:r>
            <a:r>
              <a:rPr lang="zh-CN" altLang="en-US" dirty="0"/>
              <a:t>规范去做，导致这个问题的原因有很多，比如说： 　　</a:t>
            </a:r>
            <a:br>
              <a:rPr lang="zh-CN" altLang="en-US" dirty="0"/>
            </a:br>
            <a:r>
              <a:rPr lang="en-US" altLang="zh-CN" dirty="0"/>
              <a:t>1.</a:t>
            </a:r>
            <a:r>
              <a:rPr lang="zh-CN" altLang="en-US" dirty="0"/>
              <a:t>很多人贪方便，更新资源时用了</a:t>
            </a:r>
            <a:r>
              <a:rPr lang="en-US" altLang="zh-CN" dirty="0"/>
              <a:t>GET</a:t>
            </a:r>
            <a:r>
              <a:rPr lang="zh-CN" altLang="en-US" dirty="0"/>
              <a:t>，因为用</a:t>
            </a:r>
            <a:r>
              <a:rPr lang="en-US" altLang="zh-CN" dirty="0"/>
              <a:t>POST</a:t>
            </a:r>
            <a:r>
              <a:rPr lang="zh-CN" altLang="en-US" dirty="0"/>
              <a:t>必须要到</a:t>
            </a:r>
            <a:r>
              <a:rPr lang="en-US" altLang="zh-CN" dirty="0"/>
              <a:t>FORM</a:t>
            </a:r>
            <a:r>
              <a:rPr lang="zh-CN" altLang="en-US" dirty="0"/>
              <a:t>（表单），这样会麻烦一点。 　　</a:t>
            </a:r>
            <a:br>
              <a:rPr lang="zh-CN" altLang="en-US" dirty="0"/>
            </a:br>
            <a:r>
              <a:rPr lang="en-US" altLang="zh-CN" dirty="0"/>
              <a:t>2.</a:t>
            </a:r>
            <a:r>
              <a:rPr lang="zh-CN" altLang="en-US" dirty="0"/>
              <a:t>对资源的增，删，改，查操作，其实都可以通过</a:t>
            </a:r>
            <a:r>
              <a:rPr lang="en-US" altLang="zh-CN" dirty="0"/>
              <a:t>GET/POST</a:t>
            </a:r>
            <a:r>
              <a:rPr lang="zh-CN" altLang="en-US" dirty="0"/>
              <a:t>完成，不需要用到</a:t>
            </a:r>
            <a:r>
              <a:rPr lang="en-US" altLang="zh-CN" dirty="0"/>
              <a:t>PUT</a:t>
            </a:r>
            <a:r>
              <a:rPr lang="zh-CN" altLang="en-US" dirty="0"/>
              <a:t>和</a:t>
            </a:r>
            <a:r>
              <a:rPr lang="en-US" altLang="zh-CN" dirty="0"/>
              <a:t>DELETE</a:t>
            </a:r>
            <a:r>
              <a:rPr lang="zh-CN" altLang="en-US" dirty="0"/>
              <a:t>。 　　</a:t>
            </a:r>
            <a:br>
              <a:rPr lang="zh-CN" altLang="en-US" dirty="0"/>
            </a:br>
            <a:r>
              <a:rPr lang="en-US" altLang="zh-CN" dirty="0"/>
              <a:t>3.</a:t>
            </a:r>
            <a:r>
              <a:rPr lang="zh-CN" altLang="en-US" dirty="0"/>
              <a:t>另外一个是，早期的但是</a:t>
            </a:r>
            <a:r>
              <a:rPr lang="en-US" altLang="zh-CN" dirty="0"/>
              <a:t>Web MVC</a:t>
            </a:r>
            <a:r>
              <a:rPr lang="zh-CN" altLang="en-US" dirty="0"/>
              <a:t>框架设计者们并没有有意识地将</a:t>
            </a:r>
            <a:r>
              <a:rPr lang="en-US" altLang="zh-CN" dirty="0"/>
              <a:t>URL</a:t>
            </a:r>
            <a:r>
              <a:rPr lang="zh-CN" altLang="en-US" dirty="0"/>
              <a:t>当作抽象的资源来看待和设计 。还有一个较为严重的问题是传统的</a:t>
            </a:r>
            <a:r>
              <a:rPr lang="en-US" altLang="zh-CN" dirty="0"/>
              <a:t>Web MVC</a:t>
            </a:r>
            <a:r>
              <a:rPr lang="zh-CN" altLang="en-US" dirty="0"/>
              <a:t>框架基本上都只支持</a:t>
            </a:r>
            <a:r>
              <a:rPr lang="en-US" altLang="zh-CN" dirty="0"/>
              <a:t>GET</a:t>
            </a:r>
            <a:r>
              <a:rPr lang="zh-CN" altLang="en-US" dirty="0"/>
              <a:t>和</a:t>
            </a:r>
            <a:r>
              <a:rPr lang="en-US" altLang="zh-CN" dirty="0"/>
              <a:t>POST</a:t>
            </a:r>
            <a:r>
              <a:rPr lang="zh-CN" altLang="en-US" dirty="0"/>
              <a:t>两种</a:t>
            </a:r>
            <a:r>
              <a:rPr lang="en-US" altLang="zh-CN" dirty="0"/>
              <a:t>HTTP</a:t>
            </a:r>
            <a:r>
              <a:rPr lang="zh-CN" altLang="en-US" dirty="0"/>
              <a:t>方法，而不支持</a:t>
            </a:r>
            <a:r>
              <a:rPr lang="en-US" altLang="zh-CN" dirty="0"/>
              <a:t>PUT</a:t>
            </a:r>
            <a:r>
              <a:rPr lang="zh-CN" altLang="en-US" dirty="0"/>
              <a:t>和</a:t>
            </a:r>
            <a:r>
              <a:rPr lang="en-US" altLang="zh-CN" dirty="0"/>
              <a:t>DELETE</a:t>
            </a:r>
            <a:r>
              <a:rPr lang="zh-CN" altLang="en-US" dirty="0"/>
              <a:t>方法。 </a:t>
            </a:r>
          </a:p>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61</a:t>
            </a:fld>
            <a:endParaRPr lang="en-US" altLang="zh-CN"/>
          </a:p>
        </p:txBody>
      </p:sp>
    </p:spTree>
    <p:extLst>
      <p:ext uri="{BB962C8B-B14F-4D97-AF65-F5344CB8AC3E}">
        <p14:creationId xmlns:p14="http://schemas.microsoft.com/office/powerpoint/2010/main" val="277732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65</a:t>
            </a:fld>
            <a:endParaRPr lang="en-US" altLang="zh-CN"/>
          </a:p>
        </p:txBody>
      </p:sp>
    </p:spTree>
    <p:extLst>
      <p:ext uri="{BB962C8B-B14F-4D97-AF65-F5344CB8AC3E}">
        <p14:creationId xmlns:p14="http://schemas.microsoft.com/office/powerpoint/2010/main" val="92829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en-US" altLang="zh-CN"/>
              <a:t>Click to edit Master title style</a:t>
            </a:r>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en-US" altLang="zh-CN"/>
              <a:t>Click to edit Master subtitle style</a:t>
            </a:r>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ext Placeholder 2"/>
          <p:cNvSpPr>
            <a:spLocks noGrp="1"/>
          </p:cNvSpPr>
          <p:nvPr>
            <p:ph type="body"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508000" y="1420813"/>
            <a:ext cx="11184467" cy="535531"/>
          </a:xfrm>
        </p:spPr>
        <p:txBody>
          <a:bodyPr/>
          <a:lstStyle/>
          <a:p>
            <a:pPr lvl="0"/>
            <a:r>
              <a:rPr lang="en-US" altLang="zh-CN" noProof="0"/>
              <a:t>Click icon to add table</a:t>
            </a:r>
            <a:endParaRPr lang="zh-CN" altLang="en-US" noProof="0"/>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0633" y="5794747"/>
            <a:ext cx="12170733" cy="1041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p:nvPr userDrawn="1"/>
        </p:nvSpPr>
        <p:spPr>
          <a:xfrm>
            <a:off x="10634" y="8935"/>
            <a:ext cx="1212069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4">
            <a:extLst>
              <a:ext uri="{FF2B5EF4-FFF2-40B4-BE49-F238E27FC236}">
                <a16:creationId xmlns:a16="http://schemas.microsoft.com/office/drawing/2014/main" id="{CF047D82-CA78-4F57-8695-984754114374}"/>
              </a:ext>
            </a:extLst>
          </p:cNvPr>
          <p:cNvSpPr/>
          <p:nvPr userDrawn="1"/>
        </p:nvSpPr>
        <p:spPr>
          <a:xfrm>
            <a:off x="11113" y="9525"/>
            <a:ext cx="12180887" cy="581025"/>
          </a:xfrm>
          <a:prstGeom prst="rect">
            <a:avLst/>
          </a:prstGeom>
          <a:solidFill>
            <a:srgbClr val="454545"/>
          </a:solidFill>
          <a:ln>
            <a:solidFill>
              <a:srgbClr val="44444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Font typeface="Wingdings" pitchFamily="2" charset="2"/>
              <a:buNone/>
              <a:defRPr/>
            </a:pPr>
            <a:endParaRPr lang="zh-CN" altLang="en-US" dirty="0"/>
          </a:p>
        </p:txBody>
      </p:sp>
      <p:pic>
        <p:nvPicPr>
          <p:cNvPr id="7" name="图片 1">
            <a:extLst>
              <a:ext uri="{FF2B5EF4-FFF2-40B4-BE49-F238E27FC236}">
                <a16:creationId xmlns:a16="http://schemas.microsoft.com/office/drawing/2014/main" id="{CB995536-7F5C-4EF4-99CD-0C01C8DD42B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38113" y="25400"/>
            <a:ext cx="12827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2">
            <a:extLst>
              <a:ext uri="{FF2B5EF4-FFF2-40B4-BE49-F238E27FC236}">
                <a16:creationId xmlns:a16="http://schemas.microsoft.com/office/drawing/2014/main" id="{4FBA0D8F-9555-4A1F-B570-763E81A69355}"/>
              </a:ext>
            </a:extLst>
          </p:cNvPr>
          <p:cNvSpPr txBox="1"/>
          <p:nvPr userDrawn="1"/>
        </p:nvSpPr>
        <p:spPr>
          <a:xfrm>
            <a:off x="1420813" y="68263"/>
            <a:ext cx="5416868" cy="461665"/>
          </a:xfrm>
          <a:prstGeom prst="rect">
            <a:avLst/>
          </a:prstGeom>
          <a:noFill/>
        </p:spPr>
        <p:txBody>
          <a:bodyPr wrap="none">
            <a:spAutoFit/>
          </a:bodyPr>
          <a:lstStyle/>
          <a:p>
            <a:pPr>
              <a:spcBef>
                <a:spcPct val="20000"/>
              </a:spcBef>
              <a:buFont typeface="Wingdings" pitchFamily="2" charset="2"/>
              <a:buNone/>
              <a:defRPr/>
            </a:pPr>
            <a:r>
              <a:rPr lang="zh-CN" alt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跨越鸿沟：项目软件开发工程组织管理</a:t>
            </a:r>
          </a:p>
        </p:txBody>
      </p:sp>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2019/5/5</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accent2">
            <a:lumMod val="7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1560"/>
            <a:ext cx="12192000" cy="498003"/>
          </a:xfrm>
        </p:spPr>
        <p:txBody>
          <a:bodyPr/>
          <a:lstStyle>
            <a:lvl1pPr>
              <a:defRPr sz="2800" b="0">
                <a:solidFill>
                  <a:schemeClr val="tx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9836" y="509564"/>
            <a:ext cx="12170734" cy="6337006"/>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2019/5/5</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2019/5/5</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30.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8.png"/><Relationship Id="rId1" Type="http://schemas.openxmlformats.org/officeDocument/2006/relationships/slideLayout" Target="../slideLayouts/slideLayout3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30.xml"/><Relationship Id="rId4" Type="http://schemas.openxmlformats.org/officeDocument/2006/relationships/hyperlink" Target="http://.../Pers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0.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0.xml"/><Relationship Id="rId5" Type="http://schemas.openxmlformats.org/officeDocument/2006/relationships/image" Target="../media/image74.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30.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0.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0.xml"/><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0.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333873" y="2243576"/>
            <a:ext cx="11624310" cy="584775"/>
          </a:xfrm>
        </p:spPr>
        <p:txBody>
          <a:bodyPr wrap="square">
            <a:spAutoFit/>
          </a:bodyPr>
          <a:lstStyle/>
          <a:p>
            <a:pPr eaLnBrk="1" hangingPunct="1">
              <a:defRPr/>
            </a:pPr>
            <a:r>
              <a:rPr lang="en-US" altLang="zh-CN" sz="3200" b="1" dirty="0">
                <a:solidFill>
                  <a:srgbClr val="0070C0"/>
                </a:solidFill>
                <a:effectLst>
                  <a:outerShdw blurRad="38100" dist="38100" dir="2700000" algn="tl">
                    <a:srgbClr val="C0C0C0"/>
                  </a:outerShdw>
                </a:effectLst>
                <a:latin typeface="微软雅黑" pitchFamily="34" charset="-122"/>
                <a:ea typeface="微软雅黑" pitchFamily="34" charset="-122"/>
              </a:rPr>
              <a:t>Part_06_01. </a:t>
            </a:r>
            <a:r>
              <a:rPr lang="en-US" altLang="zh-CN" sz="3200" b="1" dirty="0" err="1">
                <a:solidFill>
                  <a:srgbClr val="0070C0"/>
                </a:solidFill>
                <a:effectLst>
                  <a:outerShdw blurRad="38100" dist="38100" dir="2700000" algn="tl">
                    <a:srgbClr val="C0C0C0"/>
                  </a:outerShdw>
                </a:effectLst>
                <a:latin typeface="微软雅黑" pitchFamily="34" charset="-122"/>
                <a:ea typeface="微软雅黑" pitchFamily="34" charset="-122"/>
              </a:rPr>
              <a:t>ASP.Net</a:t>
            </a:r>
            <a:r>
              <a:rPr lang="en-US" altLang="zh-CN" sz="3200" b="1" dirty="0">
                <a:solidFill>
                  <a:srgbClr val="0070C0"/>
                </a:solidFill>
                <a:effectLst>
                  <a:outerShdw blurRad="38100" dist="38100" dir="2700000" algn="tl">
                    <a:srgbClr val="C0C0C0"/>
                  </a:outerShdw>
                </a:effectLst>
                <a:latin typeface="微软雅黑" pitchFamily="34" charset="-122"/>
                <a:ea typeface="微软雅黑" pitchFamily="34" charset="-122"/>
              </a:rPr>
              <a:t> Core MVC </a:t>
            </a:r>
            <a:r>
              <a:rPr lang="zh-CN" altLang="en-US" sz="3200" b="1" dirty="0">
                <a:solidFill>
                  <a:srgbClr val="0070C0"/>
                </a:solidFill>
                <a:effectLst>
                  <a:outerShdw blurRad="38100" dist="38100" dir="2700000" algn="tl">
                    <a:srgbClr val="C0C0C0"/>
                  </a:outerShdw>
                </a:effectLst>
                <a:latin typeface="微软雅黑" pitchFamily="34" charset="-122"/>
                <a:ea typeface="微软雅黑" pitchFamily="34" charset="-122"/>
              </a:rPr>
              <a:t>应用编程技术（上）</a:t>
            </a:r>
            <a:endParaRPr lang="en-US" altLang="zh-CN" sz="3200" b="1" dirty="0">
              <a:solidFill>
                <a:srgbClr val="0070C0"/>
              </a:solidFill>
              <a:effectLst>
                <a:outerShdw blurRad="38100" dist="38100" dir="2700000" algn="tl">
                  <a:srgbClr val="C0C0C0"/>
                </a:outerShdw>
              </a:effectLst>
              <a:latin typeface="微软雅黑" pitchFamily="34" charset="-122"/>
              <a:ea typeface="微软雅黑" pitchFamily="34" charset="-122"/>
            </a:endParaRPr>
          </a:p>
        </p:txBody>
      </p:sp>
      <p:sp>
        <p:nvSpPr>
          <p:cNvPr id="4" name="TextBox 2">
            <a:extLst>
              <a:ext uri="{FF2B5EF4-FFF2-40B4-BE49-F238E27FC236}">
                <a16:creationId xmlns:a16="http://schemas.microsoft.com/office/drawing/2014/main" id="{4377F6A6-A201-4D34-8BD7-B07E1449781B}"/>
              </a:ext>
            </a:extLst>
          </p:cNvPr>
          <p:cNvSpPr txBox="1">
            <a:spLocks noChangeArrowheads="1"/>
          </p:cNvSpPr>
          <p:nvPr/>
        </p:nvSpPr>
        <p:spPr bwMode="auto">
          <a:xfrm>
            <a:off x="1012631" y="3756405"/>
            <a:ext cx="445770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9pPr>
          </a:lstStyle>
          <a:p>
            <a:pPr>
              <a:spcBef>
                <a:spcPct val="20000"/>
              </a:spcBef>
              <a:buFont typeface="Wingdings" panose="05000000000000000000" pitchFamily="2" charset="2"/>
              <a:buNone/>
            </a:pPr>
            <a:r>
              <a:rPr lang="zh-CN" altLang="en-US" dirty="0">
                <a:solidFill>
                  <a:srgbClr val="404040"/>
                </a:solidFill>
                <a:latin typeface="微软雅黑" panose="020B0503020204020204" pitchFamily="34" charset="-122"/>
                <a:ea typeface="微软雅黑" panose="020B0503020204020204" pitchFamily="34" charset="-122"/>
              </a:rPr>
              <a:t>课程教师：余剑</a:t>
            </a:r>
            <a:endParaRPr lang="en-US" altLang="zh-CN" dirty="0">
              <a:solidFill>
                <a:srgbClr val="404040"/>
              </a:solidFill>
              <a:latin typeface="微软雅黑" panose="020B0503020204020204" pitchFamily="34" charset="-122"/>
              <a:ea typeface="微软雅黑" panose="020B0503020204020204" pitchFamily="34" charset="-122"/>
            </a:endParaRPr>
          </a:p>
          <a:p>
            <a:pPr>
              <a:spcBef>
                <a:spcPct val="20000"/>
              </a:spcBef>
              <a:buFont typeface="Wingdings" panose="05000000000000000000" pitchFamily="2" charset="2"/>
              <a:buNone/>
            </a:pPr>
            <a:r>
              <a:rPr lang="zh-CN" altLang="en-US" dirty="0">
                <a:solidFill>
                  <a:srgbClr val="404040"/>
                </a:solidFill>
                <a:latin typeface="微软雅黑" panose="020B0503020204020204" pitchFamily="34" charset="-122"/>
                <a:ea typeface="微软雅黑" panose="020B0503020204020204" pitchFamily="34" charset="-122"/>
              </a:rPr>
              <a:t>电子邮件：</a:t>
            </a:r>
            <a:r>
              <a:rPr lang="en-US" altLang="zh-CN" dirty="0">
                <a:solidFill>
                  <a:srgbClr val="404040"/>
                </a:solidFill>
                <a:latin typeface="微软雅黑" panose="020B0503020204020204" pitchFamily="34" charset="-122"/>
                <a:ea typeface="微软雅黑" panose="020B0503020204020204" pitchFamily="34" charset="-122"/>
              </a:rPr>
              <a:t>2359980@qq.com</a:t>
            </a: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1E0CF-52C0-48A0-8CF9-0AC20ED62453}"/>
              </a:ext>
            </a:extLst>
          </p:cNvPr>
          <p:cNvSpPr>
            <a:spLocks noGrp="1"/>
          </p:cNvSpPr>
          <p:nvPr>
            <p:ph type="title"/>
          </p:nvPr>
        </p:nvSpPr>
        <p:spPr/>
        <p:txBody>
          <a:bodyPr/>
          <a:lstStyle/>
          <a:p>
            <a:r>
              <a:rPr lang="en-US" altLang="zh-CN" dirty="0"/>
              <a:t>2.2.2.1. </a:t>
            </a:r>
            <a:r>
              <a:rPr lang="en-US" altLang="zh-CN" dirty="0" err="1"/>
              <a:t>Startup.ConfigureServices</a:t>
            </a:r>
            <a:endParaRPr lang="zh-CN" altLang="en-US" dirty="0"/>
          </a:p>
        </p:txBody>
      </p:sp>
      <p:pic>
        <p:nvPicPr>
          <p:cNvPr id="3" name="图片 2">
            <a:extLst>
              <a:ext uri="{FF2B5EF4-FFF2-40B4-BE49-F238E27FC236}">
                <a16:creationId xmlns:a16="http://schemas.microsoft.com/office/drawing/2014/main" id="{6C0441F5-E694-49A5-9E53-98A99EE1968D}"/>
              </a:ext>
            </a:extLst>
          </p:cNvPr>
          <p:cNvPicPr>
            <a:picLocks noChangeAspect="1"/>
          </p:cNvPicPr>
          <p:nvPr/>
        </p:nvPicPr>
        <p:blipFill>
          <a:blip r:embed="rId2"/>
          <a:stretch>
            <a:fillRect/>
          </a:stretch>
        </p:blipFill>
        <p:spPr>
          <a:xfrm>
            <a:off x="922527" y="822171"/>
            <a:ext cx="11109759" cy="4809563"/>
          </a:xfrm>
          <a:prstGeom prst="rect">
            <a:avLst/>
          </a:prstGeom>
        </p:spPr>
      </p:pic>
    </p:spTree>
    <p:extLst>
      <p:ext uri="{BB962C8B-B14F-4D97-AF65-F5344CB8AC3E}">
        <p14:creationId xmlns:p14="http://schemas.microsoft.com/office/powerpoint/2010/main" val="13240300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158F-42F3-46CD-AF0D-3DB51AFAC35F}"/>
              </a:ext>
            </a:extLst>
          </p:cNvPr>
          <p:cNvSpPr>
            <a:spLocks noGrp="1"/>
          </p:cNvSpPr>
          <p:nvPr>
            <p:ph type="title"/>
          </p:nvPr>
        </p:nvSpPr>
        <p:spPr/>
        <p:txBody>
          <a:bodyPr/>
          <a:lstStyle/>
          <a:p>
            <a:r>
              <a:rPr lang="en-US" altLang="zh-CN" dirty="0"/>
              <a:t>2.2.2.2. </a:t>
            </a:r>
            <a:r>
              <a:rPr lang="en-US" altLang="zh-CN" dirty="0" err="1"/>
              <a:t>Startup.Configure</a:t>
            </a:r>
            <a:endParaRPr lang="zh-CN" altLang="en-US" dirty="0"/>
          </a:p>
        </p:txBody>
      </p:sp>
      <p:pic>
        <p:nvPicPr>
          <p:cNvPr id="4" name="图片 3">
            <a:extLst>
              <a:ext uri="{FF2B5EF4-FFF2-40B4-BE49-F238E27FC236}">
                <a16:creationId xmlns:a16="http://schemas.microsoft.com/office/drawing/2014/main" id="{42D8EF47-8BAA-4B81-A14A-1B92E0DBFE97}"/>
              </a:ext>
            </a:extLst>
          </p:cNvPr>
          <p:cNvPicPr>
            <a:picLocks noChangeAspect="1"/>
          </p:cNvPicPr>
          <p:nvPr/>
        </p:nvPicPr>
        <p:blipFill>
          <a:blip r:embed="rId2"/>
          <a:stretch>
            <a:fillRect/>
          </a:stretch>
        </p:blipFill>
        <p:spPr>
          <a:xfrm>
            <a:off x="958110" y="578558"/>
            <a:ext cx="10051024" cy="6200555"/>
          </a:xfrm>
          <a:prstGeom prst="rect">
            <a:avLst/>
          </a:prstGeom>
        </p:spPr>
      </p:pic>
    </p:spTree>
    <p:extLst>
      <p:ext uri="{BB962C8B-B14F-4D97-AF65-F5344CB8AC3E}">
        <p14:creationId xmlns:p14="http://schemas.microsoft.com/office/powerpoint/2010/main" val="27027599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E33C1-601C-4CBB-96AB-17CE15EE2CF1}"/>
              </a:ext>
            </a:extLst>
          </p:cNvPr>
          <p:cNvSpPr>
            <a:spLocks noGrp="1"/>
          </p:cNvSpPr>
          <p:nvPr>
            <p:ph type="title"/>
          </p:nvPr>
        </p:nvSpPr>
        <p:spPr/>
        <p:txBody>
          <a:bodyPr/>
          <a:lstStyle/>
          <a:p>
            <a:r>
              <a:rPr lang="en-US" altLang="zh-CN" dirty="0"/>
              <a:t>2.2.3. </a:t>
            </a:r>
            <a:r>
              <a:rPr lang="en-US" altLang="zh-CN" dirty="0" err="1"/>
              <a:t>appsettings.json</a:t>
            </a:r>
            <a:endParaRPr lang="zh-CN" altLang="en-US" dirty="0"/>
          </a:p>
        </p:txBody>
      </p:sp>
      <p:pic>
        <p:nvPicPr>
          <p:cNvPr id="3" name="图片 2">
            <a:extLst>
              <a:ext uri="{FF2B5EF4-FFF2-40B4-BE49-F238E27FC236}">
                <a16:creationId xmlns:a16="http://schemas.microsoft.com/office/drawing/2014/main" id="{277EF09F-BDF8-497C-9529-5E8A19289F01}"/>
              </a:ext>
            </a:extLst>
          </p:cNvPr>
          <p:cNvPicPr>
            <a:picLocks noChangeAspect="1"/>
          </p:cNvPicPr>
          <p:nvPr/>
        </p:nvPicPr>
        <p:blipFill>
          <a:blip r:embed="rId2"/>
          <a:stretch>
            <a:fillRect/>
          </a:stretch>
        </p:blipFill>
        <p:spPr>
          <a:xfrm>
            <a:off x="1043149" y="3036988"/>
            <a:ext cx="11062447" cy="2254380"/>
          </a:xfrm>
          <a:prstGeom prst="rect">
            <a:avLst/>
          </a:prstGeom>
        </p:spPr>
      </p:pic>
      <p:pic>
        <p:nvPicPr>
          <p:cNvPr id="4" name="图片 3">
            <a:extLst>
              <a:ext uri="{FF2B5EF4-FFF2-40B4-BE49-F238E27FC236}">
                <a16:creationId xmlns:a16="http://schemas.microsoft.com/office/drawing/2014/main" id="{7833B1B9-C885-4069-A7E3-0061C0D99BF5}"/>
              </a:ext>
            </a:extLst>
          </p:cNvPr>
          <p:cNvPicPr>
            <a:picLocks noChangeAspect="1"/>
          </p:cNvPicPr>
          <p:nvPr/>
        </p:nvPicPr>
        <p:blipFill>
          <a:blip r:embed="rId3"/>
          <a:stretch>
            <a:fillRect/>
          </a:stretch>
        </p:blipFill>
        <p:spPr>
          <a:xfrm>
            <a:off x="999989" y="669479"/>
            <a:ext cx="5574383" cy="2207593"/>
          </a:xfrm>
          <a:prstGeom prst="rect">
            <a:avLst/>
          </a:prstGeom>
        </p:spPr>
      </p:pic>
    </p:spTree>
    <p:extLst>
      <p:ext uri="{BB962C8B-B14F-4D97-AF65-F5344CB8AC3E}">
        <p14:creationId xmlns:p14="http://schemas.microsoft.com/office/powerpoint/2010/main" val="42777936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72A72B-823C-4474-9F84-88C0CDAE4BB3}"/>
              </a:ext>
            </a:extLst>
          </p:cNvPr>
          <p:cNvPicPr>
            <a:picLocks noChangeAspect="1"/>
          </p:cNvPicPr>
          <p:nvPr/>
        </p:nvPicPr>
        <p:blipFill>
          <a:blip r:embed="rId2"/>
          <a:stretch>
            <a:fillRect/>
          </a:stretch>
        </p:blipFill>
        <p:spPr>
          <a:xfrm>
            <a:off x="1409773" y="644430"/>
            <a:ext cx="9744695" cy="5994583"/>
          </a:xfrm>
          <a:prstGeom prst="rect">
            <a:avLst/>
          </a:prstGeom>
        </p:spPr>
      </p:pic>
      <p:sp>
        <p:nvSpPr>
          <p:cNvPr id="2" name="标题 1">
            <a:extLst>
              <a:ext uri="{FF2B5EF4-FFF2-40B4-BE49-F238E27FC236}">
                <a16:creationId xmlns:a16="http://schemas.microsoft.com/office/drawing/2014/main" id="{BABF7357-FA1A-463A-8017-37FD743DF113}"/>
              </a:ext>
            </a:extLst>
          </p:cNvPr>
          <p:cNvSpPr>
            <a:spLocks noGrp="1"/>
          </p:cNvSpPr>
          <p:nvPr>
            <p:ph type="title"/>
          </p:nvPr>
        </p:nvSpPr>
        <p:spPr/>
        <p:txBody>
          <a:bodyPr/>
          <a:lstStyle/>
          <a:p>
            <a:r>
              <a:rPr lang="en-US" altLang="zh-CN" dirty="0"/>
              <a:t>2.2.4. </a:t>
            </a:r>
            <a:r>
              <a:rPr lang="zh-CN" altLang="en-US" dirty="0"/>
              <a:t>缺省路由的首页</a:t>
            </a:r>
          </a:p>
        </p:txBody>
      </p:sp>
      <p:sp>
        <p:nvSpPr>
          <p:cNvPr id="4" name="矩形 3">
            <a:extLst>
              <a:ext uri="{FF2B5EF4-FFF2-40B4-BE49-F238E27FC236}">
                <a16:creationId xmlns:a16="http://schemas.microsoft.com/office/drawing/2014/main" id="{C8CC960E-1E5F-4CF7-9951-2B4283F698AA}"/>
              </a:ext>
            </a:extLst>
          </p:cNvPr>
          <p:cNvSpPr/>
          <p:nvPr/>
        </p:nvSpPr>
        <p:spPr>
          <a:xfrm>
            <a:off x="1289058" y="589929"/>
            <a:ext cx="1822823" cy="3850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5272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D3D00-D17C-4F84-888D-B38C92F3CFE0}"/>
              </a:ext>
            </a:extLst>
          </p:cNvPr>
          <p:cNvSpPr>
            <a:spLocks noGrp="1"/>
          </p:cNvSpPr>
          <p:nvPr>
            <p:ph type="title"/>
          </p:nvPr>
        </p:nvSpPr>
        <p:spPr/>
        <p:txBody>
          <a:bodyPr/>
          <a:lstStyle/>
          <a:p>
            <a:r>
              <a:rPr lang="en-US" altLang="zh-CN" dirty="0"/>
              <a:t>3. ASP.Net MVC </a:t>
            </a:r>
            <a:r>
              <a:rPr lang="zh-CN" altLang="en-US" dirty="0"/>
              <a:t>编程架构 </a:t>
            </a:r>
            <a:r>
              <a:rPr lang="en-US" altLang="zh-CN" dirty="0"/>
              <a:t>-- </a:t>
            </a:r>
            <a:r>
              <a:rPr lang="en-US" altLang="zh-CN" dirty="0">
                <a:effectLst/>
              </a:rPr>
              <a:t>D01.TheThingsYouShouldKnow </a:t>
            </a:r>
            <a:r>
              <a:rPr lang="zh-CN" altLang="en-US" dirty="0">
                <a:effectLst/>
              </a:rPr>
              <a:t>简要说明</a:t>
            </a:r>
            <a:endParaRPr lang="zh-CN" altLang="en-US" dirty="0"/>
          </a:p>
        </p:txBody>
      </p:sp>
      <p:pic>
        <p:nvPicPr>
          <p:cNvPr id="7" name="图片 6">
            <a:extLst>
              <a:ext uri="{FF2B5EF4-FFF2-40B4-BE49-F238E27FC236}">
                <a16:creationId xmlns:a16="http://schemas.microsoft.com/office/drawing/2014/main" id="{99BD93DD-5902-4ECB-BBA7-C94BD464C30C}"/>
              </a:ext>
            </a:extLst>
          </p:cNvPr>
          <p:cNvPicPr>
            <a:picLocks noChangeAspect="1"/>
          </p:cNvPicPr>
          <p:nvPr/>
        </p:nvPicPr>
        <p:blipFill rotWithShape="1">
          <a:blip r:embed="rId2"/>
          <a:srcRect r="34370"/>
          <a:stretch/>
        </p:blipFill>
        <p:spPr>
          <a:xfrm>
            <a:off x="8988367" y="509561"/>
            <a:ext cx="2449624" cy="6336877"/>
          </a:xfrm>
          <a:prstGeom prst="rect">
            <a:avLst/>
          </a:prstGeom>
        </p:spPr>
      </p:pic>
      <p:pic>
        <p:nvPicPr>
          <p:cNvPr id="8" name="图片 7">
            <a:extLst>
              <a:ext uri="{FF2B5EF4-FFF2-40B4-BE49-F238E27FC236}">
                <a16:creationId xmlns:a16="http://schemas.microsoft.com/office/drawing/2014/main" id="{985115F7-C3C9-4C68-BB76-59B511A407EA}"/>
              </a:ext>
            </a:extLst>
          </p:cNvPr>
          <p:cNvPicPr>
            <a:picLocks noChangeAspect="1"/>
          </p:cNvPicPr>
          <p:nvPr/>
        </p:nvPicPr>
        <p:blipFill>
          <a:blip r:embed="rId3"/>
          <a:stretch>
            <a:fillRect/>
          </a:stretch>
        </p:blipFill>
        <p:spPr>
          <a:xfrm>
            <a:off x="750898" y="509562"/>
            <a:ext cx="8143394" cy="6336877"/>
          </a:xfrm>
          <a:prstGeom prst="rect">
            <a:avLst/>
          </a:prstGeom>
        </p:spPr>
      </p:pic>
    </p:spTree>
    <p:extLst>
      <p:ext uri="{BB962C8B-B14F-4D97-AF65-F5344CB8AC3E}">
        <p14:creationId xmlns:p14="http://schemas.microsoft.com/office/powerpoint/2010/main" val="20599065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6A8A1-6910-49BB-BD49-2426C6FFEB66}"/>
              </a:ext>
            </a:extLst>
          </p:cNvPr>
          <p:cNvSpPr>
            <a:spLocks noGrp="1"/>
          </p:cNvSpPr>
          <p:nvPr>
            <p:ph type="title"/>
          </p:nvPr>
        </p:nvSpPr>
        <p:spPr/>
        <p:txBody>
          <a:bodyPr/>
          <a:lstStyle/>
          <a:p>
            <a:r>
              <a:rPr lang="en-US" altLang="zh-CN" dirty="0"/>
              <a:t>3.1. </a:t>
            </a:r>
            <a:r>
              <a:rPr lang="zh-CN" altLang="en-US" dirty="0"/>
              <a:t>基本架构要素</a:t>
            </a:r>
          </a:p>
        </p:txBody>
      </p:sp>
      <p:pic>
        <p:nvPicPr>
          <p:cNvPr id="3" name="图片 2">
            <a:extLst>
              <a:ext uri="{FF2B5EF4-FFF2-40B4-BE49-F238E27FC236}">
                <a16:creationId xmlns:a16="http://schemas.microsoft.com/office/drawing/2014/main" id="{826FE282-75F1-4923-BA05-51F6CBC35672}"/>
              </a:ext>
            </a:extLst>
          </p:cNvPr>
          <p:cNvPicPr>
            <a:picLocks noChangeAspect="1"/>
          </p:cNvPicPr>
          <p:nvPr/>
        </p:nvPicPr>
        <p:blipFill rotWithShape="1">
          <a:blip r:embed="rId2"/>
          <a:srcRect r="34370"/>
          <a:stretch/>
        </p:blipFill>
        <p:spPr>
          <a:xfrm>
            <a:off x="455985" y="583405"/>
            <a:ext cx="2396216" cy="6198716"/>
          </a:xfrm>
          <a:prstGeom prst="rect">
            <a:avLst/>
          </a:prstGeom>
        </p:spPr>
      </p:pic>
      <p:cxnSp>
        <p:nvCxnSpPr>
          <p:cNvPr id="4" name="直接连接符 3">
            <a:extLst>
              <a:ext uri="{FF2B5EF4-FFF2-40B4-BE49-F238E27FC236}">
                <a16:creationId xmlns:a16="http://schemas.microsoft.com/office/drawing/2014/main" id="{0AB647CA-8F31-49CD-95B9-EA7D68F10BE5}"/>
              </a:ext>
            </a:extLst>
          </p:cNvPr>
          <p:cNvCxnSpPr>
            <a:cxnSpLocks/>
          </p:cNvCxnSpPr>
          <p:nvPr/>
        </p:nvCxnSpPr>
        <p:spPr>
          <a:xfrm>
            <a:off x="1956947" y="1755670"/>
            <a:ext cx="1630887"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D8144BD-323D-4D98-917E-59C7BB8549F6}"/>
              </a:ext>
            </a:extLst>
          </p:cNvPr>
          <p:cNvCxnSpPr>
            <a:cxnSpLocks/>
          </p:cNvCxnSpPr>
          <p:nvPr/>
        </p:nvCxnSpPr>
        <p:spPr>
          <a:xfrm>
            <a:off x="2552260" y="2586727"/>
            <a:ext cx="1035574"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0CA93EC-0B60-49A9-B0EF-2F1520D8B739}"/>
              </a:ext>
            </a:extLst>
          </p:cNvPr>
          <p:cNvCxnSpPr>
            <a:cxnSpLocks/>
          </p:cNvCxnSpPr>
          <p:nvPr/>
        </p:nvCxnSpPr>
        <p:spPr>
          <a:xfrm>
            <a:off x="2216503" y="2122383"/>
            <a:ext cx="1371331"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6F7315A-8A69-4C0E-9A17-1FB42B187977}"/>
              </a:ext>
            </a:extLst>
          </p:cNvPr>
          <p:cNvCxnSpPr>
            <a:cxnSpLocks/>
          </p:cNvCxnSpPr>
          <p:nvPr/>
        </p:nvCxnSpPr>
        <p:spPr>
          <a:xfrm>
            <a:off x="2467480" y="3180951"/>
            <a:ext cx="1120354"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38DFBC8-74C6-46D7-BB20-A15DAAF2CDDF}"/>
              </a:ext>
            </a:extLst>
          </p:cNvPr>
          <p:cNvCxnSpPr>
            <a:cxnSpLocks/>
          </p:cNvCxnSpPr>
          <p:nvPr/>
        </p:nvCxnSpPr>
        <p:spPr>
          <a:xfrm>
            <a:off x="2552259" y="3682763"/>
            <a:ext cx="1035575"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D6DA984-A46C-4DA7-B617-A15E8E777B47}"/>
              </a:ext>
            </a:extLst>
          </p:cNvPr>
          <p:cNvCxnSpPr>
            <a:cxnSpLocks/>
          </p:cNvCxnSpPr>
          <p:nvPr/>
        </p:nvCxnSpPr>
        <p:spPr>
          <a:xfrm>
            <a:off x="1715731" y="4239488"/>
            <a:ext cx="1872103"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7AFE468-A8D6-483A-8936-99AEB2699E4A}"/>
              </a:ext>
            </a:extLst>
          </p:cNvPr>
          <p:cNvSpPr txBox="1"/>
          <p:nvPr/>
        </p:nvSpPr>
        <p:spPr>
          <a:xfrm>
            <a:off x="3693935" y="1542165"/>
            <a:ext cx="6135013" cy="338554"/>
          </a:xfrm>
          <a:prstGeom prst="rect">
            <a:avLst/>
          </a:prstGeom>
          <a:noFill/>
        </p:spPr>
        <p:txBody>
          <a:bodyPr wrap="none" rtlCol="0">
            <a:spAutoFit/>
          </a:bodyPr>
          <a:lstStyle/>
          <a:p>
            <a:pPr>
              <a:buNone/>
            </a:pPr>
            <a:r>
              <a:rPr lang="zh-CN" altLang="en-US" sz="1600" b="1" dirty="0">
                <a:solidFill>
                  <a:srgbClr val="002060"/>
                </a:solidFill>
                <a:latin typeface="+mj-ea"/>
                <a:ea typeface="+mj-ea"/>
              </a:rPr>
              <a:t>业务实体模型</a:t>
            </a:r>
            <a:r>
              <a:rPr lang="zh-CN" altLang="en-US" sz="1600" dirty="0">
                <a:solidFill>
                  <a:srgbClr val="002060"/>
                </a:solidFill>
                <a:latin typeface="+mj-ea"/>
                <a:ea typeface="+mj-ea"/>
              </a:rPr>
              <a:t>：定义业务中的实体数据属性以及实体之间的关系。</a:t>
            </a:r>
          </a:p>
        </p:txBody>
      </p:sp>
      <p:sp>
        <p:nvSpPr>
          <p:cNvPr id="18" name="文本框 17">
            <a:extLst>
              <a:ext uri="{FF2B5EF4-FFF2-40B4-BE49-F238E27FC236}">
                <a16:creationId xmlns:a16="http://schemas.microsoft.com/office/drawing/2014/main" id="{82A1141B-56DB-4174-B754-46353B4816C9}"/>
              </a:ext>
            </a:extLst>
          </p:cNvPr>
          <p:cNvSpPr txBox="1"/>
          <p:nvPr/>
        </p:nvSpPr>
        <p:spPr>
          <a:xfrm>
            <a:off x="3693934" y="1956060"/>
            <a:ext cx="7160935" cy="338554"/>
          </a:xfrm>
          <a:prstGeom prst="rect">
            <a:avLst/>
          </a:prstGeom>
          <a:noFill/>
        </p:spPr>
        <p:txBody>
          <a:bodyPr wrap="none" rtlCol="0">
            <a:spAutoFit/>
          </a:bodyPr>
          <a:lstStyle/>
          <a:p>
            <a:pPr>
              <a:buNone/>
            </a:pPr>
            <a:r>
              <a:rPr lang="zh-CN" altLang="en-US" sz="1600" b="1" dirty="0">
                <a:solidFill>
                  <a:srgbClr val="002060"/>
                </a:solidFill>
                <a:latin typeface="+mj-ea"/>
                <a:ea typeface="+mj-ea"/>
              </a:rPr>
              <a:t>业务实体对象存储</a:t>
            </a:r>
            <a:r>
              <a:rPr lang="zh-CN" altLang="en-US" sz="1600" dirty="0">
                <a:solidFill>
                  <a:srgbClr val="002060"/>
                </a:solidFill>
                <a:latin typeface="+mj-ea"/>
                <a:ea typeface="+mj-ea"/>
              </a:rPr>
              <a:t>：对所定义的业务实体模型对象及其关系进行持久化存储。</a:t>
            </a:r>
          </a:p>
        </p:txBody>
      </p:sp>
      <p:sp>
        <p:nvSpPr>
          <p:cNvPr id="19" name="文本框 18">
            <a:extLst>
              <a:ext uri="{FF2B5EF4-FFF2-40B4-BE49-F238E27FC236}">
                <a16:creationId xmlns:a16="http://schemas.microsoft.com/office/drawing/2014/main" id="{93847B11-89D9-465F-8398-9F585F222C42}"/>
              </a:ext>
            </a:extLst>
          </p:cNvPr>
          <p:cNvSpPr txBox="1"/>
          <p:nvPr/>
        </p:nvSpPr>
        <p:spPr>
          <a:xfrm>
            <a:off x="3693934" y="2369956"/>
            <a:ext cx="7981672" cy="338554"/>
          </a:xfrm>
          <a:prstGeom prst="rect">
            <a:avLst/>
          </a:prstGeom>
          <a:noFill/>
        </p:spPr>
        <p:txBody>
          <a:bodyPr wrap="none" rtlCol="0">
            <a:spAutoFit/>
          </a:bodyPr>
          <a:lstStyle/>
          <a:p>
            <a:pPr>
              <a:buNone/>
            </a:pPr>
            <a:r>
              <a:rPr lang="zh-CN" altLang="en-US" sz="1600" b="1" dirty="0">
                <a:solidFill>
                  <a:srgbClr val="002060"/>
                </a:solidFill>
                <a:latin typeface="+mj-ea"/>
                <a:ea typeface="+mj-ea"/>
              </a:rPr>
              <a:t>业务实体对象访问服务</a:t>
            </a:r>
            <a:r>
              <a:rPr lang="zh-CN" altLang="en-US" sz="1600" dirty="0">
                <a:solidFill>
                  <a:srgbClr val="002060"/>
                </a:solidFill>
                <a:latin typeface="+mj-ea"/>
                <a:ea typeface="+mj-ea"/>
              </a:rPr>
              <a:t>：对所定义的业务实体模型对象及其关系持久化存储执行访问。</a:t>
            </a:r>
          </a:p>
        </p:txBody>
      </p:sp>
      <p:sp>
        <p:nvSpPr>
          <p:cNvPr id="20" name="文本框 19">
            <a:extLst>
              <a:ext uri="{FF2B5EF4-FFF2-40B4-BE49-F238E27FC236}">
                <a16:creationId xmlns:a16="http://schemas.microsoft.com/office/drawing/2014/main" id="{4227971D-5784-43DE-9ADB-FC07F2214F6D}"/>
              </a:ext>
            </a:extLst>
          </p:cNvPr>
          <p:cNvSpPr txBox="1"/>
          <p:nvPr/>
        </p:nvSpPr>
        <p:spPr>
          <a:xfrm>
            <a:off x="3693933" y="2988662"/>
            <a:ext cx="8437823" cy="338554"/>
          </a:xfrm>
          <a:prstGeom prst="rect">
            <a:avLst/>
          </a:prstGeom>
          <a:noFill/>
        </p:spPr>
        <p:txBody>
          <a:bodyPr wrap="none" rtlCol="0">
            <a:spAutoFit/>
          </a:bodyPr>
          <a:lstStyle/>
          <a:p>
            <a:pPr>
              <a:buNone/>
            </a:pPr>
            <a:r>
              <a:rPr lang="zh-CN" altLang="en-US" sz="1600" b="1" dirty="0">
                <a:solidFill>
                  <a:srgbClr val="002060"/>
                </a:solidFill>
                <a:latin typeface="+mj-ea"/>
                <a:ea typeface="+mj-ea"/>
              </a:rPr>
              <a:t>业务实体访问控制器</a:t>
            </a:r>
            <a:r>
              <a:rPr lang="zh-CN" altLang="en-US" sz="1600" dirty="0">
                <a:solidFill>
                  <a:srgbClr val="002060"/>
                </a:solidFill>
                <a:latin typeface="+mj-ea"/>
                <a:ea typeface="+mj-ea"/>
              </a:rPr>
              <a:t>：响应前端对所定义的业务实体模型对象及其关系进行网络访问处理。</a:t>
            </a:r>
          </a:p>
        </p:txBody>
      </p:sp>
      <p:sp>
        <p:nvSpPr>
          <p:cNvPr id="21" name="文本框 20">
            <a:extLst>
              <a:ext uri="{FF2B5EF4-FFF2-40B4-BE49-F238E27FC236}">
                <a16:creationId xmlns:a16="http://schemas.microsoft.com/office/drawing/2014/main" id="{C61DD124-2DF7-4C93-9041-C0C44DF8619E}"/>
              </a:ext>
            </a:extLst>
          </p:cNvPr>
          <p:cNvSpPr txBox="1"/>
          <p:nvPr/>
        </p:nvSpPr>
        <p:spPr>
          <a:xfrm>
            <a:off x="3693935" y="3477899"/>
            <a:ext cx="8255080" cy="338554"/>
          </a:xfrm>
          <a:prstGeom prst="rect">
            <a:avLst/>
          </a:prstGeom>
          <a:noFill/>
        </p:spPr>
        <p:txBody>
          <a:bodyPr wrap="none" rtlCol="0">
            <a:spAutoFit/>
          </a:bodyPr>
          <a:lstStyle/>
          <a:p>
            <a:pPr>
              <a:buNone/>
            </a:pPr>
            <a:r>
              <a:rPr lang="zh-CN" altLang="en-US" sz="1600" b="1" dirty="0">
                <a:solidFill>
                  <a:srgbClr val="002060"/>
                </a:solidFill>
                <a:latin typeface="+mj-ea"/>
                <a:ea typeface="+mj-ea"/>
              </a:rPr>
              <a:t>业务实体视图模型</a:t>
            </a:r>
            <a:r>
              <a:rPr lang="zh-CN" altLang="en-US" sz="1600" dirty="0">
                <a:solidFill>
                  <a:srgbClr val="002060"/>
                </a:solidFill>
                <a:latin typeface="+mj-ea"/>
                <a:ea typeface="+mj-ea"/>
              </a:rPr>
              <a:t>：定义业务中的实体数据属性以及实体之间的关系在前端表现形式。</a:t>
            </a:r>
          </a:p>
        </p:txBody>
      </p:sp>
      <p:sp>
        <p:nvSpPr>
          <p:cNvPr id="22" name="文本框 21">
            <a:extLst>
              <a:ext uri="{FF2B5EF4-FFF2-40B4-BE49-F238E27FC236}">
                <a16:creationId xmlns:a16="http://schemas.microsoft.com/office/drawing/2014/main" id="{CA2A7A32-79DB-412D-AA35-8C265A3D2030}"/>
              </a:ext>
            </a:extLst>
          </p:cNvPr>
          <p:cNvSpPr txBox="1"/>
          <p:nvPr/>
        </p:nvSpPr>
        <p:spPr>
          <a:xfrm>
            <a:off x="3693933" y="4070211"/>
            <a:ext cx="2717411" cy="338554"/>
          </a:xfrm>
          <a:prstGeom prst="rect">
            <a:avLst/>
          </a:prstGeom>
          <a:noFill/>
        </p:spPr>
        <p:txBody>
          <a:bodyPr wrap="none" rtlCol="0">
            <a:spAutoFit/>
          </a:bodyPr>
          <a:lstStyle/>
          <a:p>
            <a:pPr>
              <a:buNone/>
            </a:pPr>
            <a:r>
              <a:rPr lang="zh-CN" altLang="en-US" sz="1600" b="1" dirty="0">
                <a:solidFill>
                  <a:srgbClr val="002060"/>
                </a:solidFill>
                <a:latin typeface="+mj-ea"/>
                <a:ea typeface="+mj-ea"/>
              </a:rPr>
              <a:t>业务实体对象前端处理 </a:t>
            </a:r>
            <a:r>
              <a:rPr lang="en-US" altLang="zh-CN" sz="1600" dirty="0">
                <a:solidFill>
                  <a:srgbClr val="002060"/>
                </a:solidFill>
                <a:latin typeface="+mj-ea"/>
                <a:ea typeface="+mj-ea"/>
              </a:rPr>
              <a:t>UI</a:t>
            </a:r>
            <a:r>
              <a:rPr lang="zh-CN" altLang="en-US" sz="1600" dirty="0">
                <a:solidFill>
                  <a:srgbClr val="002060"/>
                </a:solidFill>
                <a:latin typeface="+mj-ea"/>
                <a:ea typeface="+mj-ea"/>
              </a:rPr>
              <a:t>。</a:t>
            </a:r>
          </a:p>
        </p:txBody>
      </p:sp>
      <p:pic>
        <p:nvPicPr>
          <p:cNvPr id="23" name="图片 22">
            <a:extLst>
              <a:ext uri="{FF2B5EF4-FFF2-40B4-BE49-F238E27FC236}">
                <a16:creationId xmlns:a16="http://schemas.microsoft.com/office/drawing/2014/main" id="{BB32563B-2F3B-4C33-8D25-5DAD13A8E001}"/>
              </a:ext>
            </a:extLst>
          </p:cNvPr>
          <p:cNvPicPr>
            <a:picLocks noChangeAspect="1"/>
          </p:cNvPicPr>
          <p:nvPr/>
        </p:nvPicPr>
        <p:blipFill>
          <a:blip r:embed="rId3"/>
          <a:stretch>
            <a:fillRect/>
          </a:stretch>
        </p:blipFill>
        <p:spPr>
          <a:xfrm>
            <a:off x="5299241" y="4662523"/>
            <a:ext cx="6436774" cy="2119598"/>
          </a:xfrm>
          <a:prstGeom prst="rect">
            <a:avLst/>
          </a:prstGeom>
        </p:spPr>
      </p:pic>
    </p:spTree>
    <p:extLst>
      <p:ext uri="{BB962C8B-B14F-4D97-AF65-F5344CB8AC3E}">
        <p14:creationId xmlns:p14="http://schemas.microsoft.com/office/powerpoint/2010/main" val="7274655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A1482-EBA0-414D-9C53-AF3027E11864}"/>
              </a:ext>
            </a:extLst>
          </p:cNvPr>
          <p:cNvSpPr>
            <a:spLocks noGrp="1"/>
          </p:cNvSpPr>
          <p:nvPr>
            <p:ph type="title"/>
          </p:nvPr>
        </p:nvSpPr>
        <p:spPr/>
        <p:txBody>
          <a:bodyPr/>
          <a:lstStyle/>
          <a:p>
            <a:r>
              <a:rPr lang="en-US" altLang="zh-CN" dirty="0"/>
              <a:t>3.2. </a:t>
            </a:r>
            <a:r>
              <a:rPr lang="zh-CN" altLang="en-US" dirty="0"/>
              <a:t>业务实体模型</a:t>
            </a:r>
          </a:p>
        </p:txBody>
      </p:sp>
      <p:pic>
        <p:nvPicPr>
          <p:cNvPr id="3" name="图片 2">
            <a:extLst>
              <a:ext uri="{FF2B5EF4-FFF2-40B4-BE49-F238E27FC236}">
                <a16:creationId xmlns:a16="http://schemas.microsoft.com/office/drawing/2014/main" id="{0142E10F-4FC3-4CC4-98E3-6429F5D81C32}"/>
              </a:ext>
            </a:extLst>
          </p:cNvPr>
          <p:cNvPicPr>
            <a:picLocks noChangeAspect="1"/>
          </p:cNvPicPr>
          <p:nvPr/>
        </p:nvPicPr>
        <p:blipFill rotWithShape="1">
          <a:blip r:embed="rId2"/>
          <a:srcRect r="34370"/>
          <a:stretch/>
        </p:blipFill>
        <p:spPr>
          <a:xfrm>
            <a:off x="455985" y="583405"/>
            <a:ext cx="2396216" cy="6198716"/>
          </a:xfrm>
          <a:prstGeom prst="rect">
            <a:avLst/>
          </a:prstGeom>
        </p:spPr>
      </p:pic>
      <p:pic>
        <p:nvPicPr>
          <p:cNvPr id="4" name="图片 3">
            <a:extLst>
              <a:ext uri="{FF2B5EF4-FFF2-40B4-BE49-F238E27FC236}">
                <a16:creationId xmlns:a16="http://schemas.microsoft.com/office/drawing/2014/main" id="{91B9530E-A994-4A11-B6D9-3C3EBC98900C}"/>
              </a:ext>
            </a:extLst>
          </p:cNvPr>
          <p:cNvPicPr>
            <a:picLocks noChangeAspect="1"/>
          </p:cNvPicPr>
          <p:nvPr/>
        </p:nvPicPr>
        <p:blipFill>
          <a:blip r:embed="rId3"/>
          <a:stretch>
            <a:fillRect/>
          </a:stretch>
        </p:blipFill>
        <p:spPr>
          <a:xfrm>
            <a:off x="3233247" y="634903"/>
            <a:ext cx="7359709" cy="4990776"/>
          </a:xfrm>
          <a:prstGeom prst="rect">
            <a:avLst/>
          </a:prstGeom>
        </p:spPr>
      </p:pic>
      <p:cxnSp>
        <p:nvCxnSpPr>
          <p:cNvPr id="6" name="直接连接符 5">
            <a:extLst>
              <a:ext uri="{FF2B5EF4-FFF2-40B4-BE49-F238E27FC236}">
                <a16:creationId xmlns:a16="http://schemas.microsoft.com/office/drawing/2014/main" id="{726D9550-22A3-4FAF-AA7A-7C9987F8901F}"/>
              </a:ext>
            </a:extLst>
          </p:cNvPr>
          <p:cNvCxnSpPr/>
          <p:nvPr/>
        </p:nvCxnSpPr>
        <p:spPr>
          <a:xfrm>
            <a:off x="847789" y="1828800"/>
            <a:ext cx="10052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5036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5DA4D-7D28-467A-9492-018BE6544B63}"/>
              </a:ext>
            </a:extLst>
          </p:cNvPr>
          <p:cNvSpPr>
            <a:spLocks noGrp="1"/>
          </p:cNvSpPr>
          <p:nvPr>
            <p:ph type="title"/>
          </p:nvPr>
        </p:nvSpPr>
        <p:spPr/>
        <p:txBody>
          <a:bodyPr/>
          <a:lstStyle/>
          <a:p>
            <a:r>
              <a:rPr lang="en-US" altLang="zh-CN" dirty="0"/>
              <a:t>3.3. </a:t>
            </a:r>
            <a:r>
              <a:rPr lang="zh-CN" altLang="en-US" dirty="0"/>
              <a:t>业务实体对象存储</a:t>
            </a:r>
          </a:p>
        </p:txBody>
      </p:sp>
      <p:pic>
        <p:nvPicPr>
          <p:cNvPr id="3" name="图片 2">
            <a:extLst>
              <a:ext uri="{FF2B5EF4-FFF2-40B4-BE49-F238E27FC236}">
                <a16:creationId xmlns:a16="http://schemas.microsoft.com/office/drawing/2014/main" id="{5C620BAC-BD55-4CE8-B336-199F6DC2CFF6}"/>
              </a:ext>
            </a:extLst>
          </p:cNvPr>
          <p:cNvPicPr>
            <a:picLocks noChangeAspect="1"/>
          </p:cNvPicPr>
          <p:nvPr/>
        </p:nvPicPr>
        <p:blipFill rotWithShape="1">
          <a:blip r:embed="rId2"/>
          <a:srcRect r="34370"/>
          <a:stretch/>
        </p:blipFill>
        <p:spPr>
          <a:xfrm>
            <a:off x="455985" y="583405"/>
            <a:ext cx="2396216" cy="6198716"/>
          </a:xfrm>
          <a:prstGeom prst="rect">
            <a:avLst/>
          </a:prstGeom>
        </p:spPr>
      </p:pic>
      <p:cxnSp>
        <p:nvCxnSpPr>
          <p:cNvPr id="4" name="直接连接符 3">
            <a:extLst>
              <a:ext uri="{FF2B5EF4-FFF2-40B4-BE49-F238E27FC236}">
                <a16:creationId xmlns:a16="http://schemas.microsoft.com/office/drawing/2014/main" id="{52715515-1382-484A-B07E-42DD93620DAA}"/>
              </a:ext>
            </a:extLst>
          </p:cNvPr>
          <p:cNvCxnSpPr>
            <a:cxnSpLocks/>
          </p:cNvCxnSpPr>
          <p:nvPr/>
        </p:nvCxnSpPr>
        <p:spPr>
          <a:xfrm>
            <a:off x="817511" y="2192138"/>
            <a:ext cx="14775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A32A8BCB-EEF6-4582-B51C-792A14257274}"/>
              </a:ext>
            </a:extLst>
          </p:cNvPr>
          <p:cNvPicPr>
            <a:picLocks noChangeAspect="1"/>
          </p:cNvPicPr>
          <p:nvPr/>
        </p:nvPicPr>
        <p:blipFill>
          <a:blip r:embed="rId3"/>
          <a:stretch>
            <a:fillRect/>
          </a:stretch>
        </p:blipFill>
        <p:spPr>
          <a:xfrm>
            <a:off x="2909574" y="583405"/>
            <a:ext cx="9183746" cy="4975663"/>
          </a:xfrm>
          <a:prstGeom prst="rect">
            <a:avLst/>
          </a:prstGeom>
        </p:spPr>
      </p:pic>
    </p:spTree>
    <p:extLst>
      <p:ext uri="{BB962C8B-B14F-4D97-AF65-F5344CB8AC3E}">
        <p14:creationId xmlns:p14="http://schemas.microsoft.com/office/powerpoint/2010/main" val="23215212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DD17C-681D-410D-B009-D70AB8017257}"/>
              </a:ext>
            </a:extLst>
          </p:cNvPr>
          <p:cNvSpPr>
            <a:spLocks noGrp="1"/>
          </p:cNvSpPr>
          <p:nvPr>
            <p:ph type="title"/>
          </p:nvPr>
        </p:nvSpPr>
        <p:spPr/>
        <p:txBody>
          <a:bodyPr/>
          <a:lstStyle/>
          <a:p>
            <a:r>
              <a:rPr lang="en-US" altLang="zh-CN" dirty="0"/>
              <a:t>3.4. </a:t>
            </a:r>
            <a:r>
              <a:rPr lang="zh-CN" altLang="en-US" dirty="0"/>
              <a:t>业务实体对象访问服务</a:t>
            </a:r>
          </a:p>
        </p:txBody>
      </p:sp>
      <p:pic>
        <p:nvPicPr>
          <p:cNvPr id="3" name="图片 2">
            <a:extLst>
              <a:ext uri="{FF2B5EF4-FFF2-40B4-BE49-F238E27FC236}">
                <a16:creationId xmlns:a16="http://schemas.microsoft.com/office/drawing/2014/main" id="{2D073DB0-F639-4913-99AF-82F339389062}"/>
              </a:ext>
            </a:extLst>
          </p:cNvPr>
          <p:cNvPicPr>
            <a:picLocks noChangeAspect="1"/>
          </p:cNvPicPr>
          <p:nvPr/>
        </p:nvPicPr>
        <p:blipFill rotWithShape="1">
          <a:blip r:embed="rId2"/>
          <a:srcRect r="34370"/>
          <a:stretch/>
        </p:blipFill>
        <p:spPr>
          <a:xfrm>
            <a:off x="455985" y="583405"/>
            <a:ext cx="2396216" cy="6198716"/>
          </a:xfrm>
          <a:prstGeom prst="rect">
            <a:avLst/>
          </a:prstGeom>
        </p:spPr>
      </p:pic>
      <p:sp>
        <p:nvSpPr>
          <p:cNvPr id="4" name="矩形 3">
            <a:extLst>
              <a:ext uri="{FF2B5EF4-FFF2-40B4-BE49-F238E27FC236}">
                <a16:creationId xmlns:a16="http://schemas.microsoft.com/office/drawing/2014/main" id="{0C5476B5-6E37-485A-95BA-D9597D8F5D12}"/>
              </a:ext>
            </a:extLst>
          </p:cNvPr>
          <p:cNvSpPr/>
          <p:nvPr/>
        </p:nvSpPr>
        <p:spPr>
          <a:xfrm>
            <a:off x="581340" y="2155804"/>
            <a:ext cx="2113415" cy="6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C3E95F1-40FE-42AF-98F2-7D81E4D7E1C5}"/>
              </a:ext>
            </a:extLst>
          </p:cNvPr>
          <p:cNvPicPr>
            <a:picLocks noChangeAspect="1"/>
          </p:cNvPicPr>
          <p:nvPr/>
        </p:nvPicPr>
        <p:blipFill>
          <a:blip r:embed="rId3"/>
          <a:stretch>
            <a:fillRect/>
          </a:stretch>
        </p:blipFill>
        <p:spPr>
          <a:xfrm>
            <a:off x="3024866" y="583405"/>
            <a:ext cx="8717070" cy="6114121"/>
          </a:xfrm>
          <a:prstGeom prst="rect">
            <a:avLst/>
          </a:prstGeom>
        </p:spPr>
      </p:pic>
    </p:spTree>
    <p:extLst>
      <p:ext uri="{BB962C8B-B14F-4D97-AF65-F5344CB8AC3E}">
        <p14:creationId xmlns:p14="http://schemas.microsoft.com/office/powerpoint/2010/main" val="17500688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5FBCC-9FF7-4A17-86B0-D90613CF20B4}"/>
              </a:ext>
            </a:extLst>
          </p:cNvPr>
          <p:cNvSpPr>
            <a:spLocks noGrp="1"/>
          </p:cNvSpPr>
          <p:nvPr>
            <p:ph type="title"/>
          </p:nvPr>
        </p:nvSpPr>
        <p:spPr/>
        <p:txBody>
          <a:bodyPr/>
          <a:lstStyle/>
          <a:p>
            <a:r>
              <a:rPr lang="en-US" altLang="zh-CN" dirty="0"/>
              <a:t>3.4. </a:t>
            </a:r>
            <a:r>
              <a:rPr lang="zh-CN" altLang="en-US" dirty="0"/>
              <a:t>业务实体对象访问服务（续）</a:t>
            </a:r>
          </a:p>
        </p:txBody>
      </p:sp>
      <p:pic>
        <p:nvPicPr>
          <p:cNvPr id="3" name="图片 2">
            <a:extLst>
              <a:ext uri="{FF2B5EF4-FFF2-40B4-BE49-F238E27FC236}">
                <a16:creationId xmlns:a16="http://schemas.microsoft.com/office/drawing/2014/main" id="{E5B36C1B-597E-401A-A322-1D1303A8FCFA}"/>
              </a:ext>
            </a:extLst>
          </p:cNvPr>
          <p:cNvPicPr>
            <a:picLocks noChangeAspect="1"/>
          </p:cNvPicPr>
          <p:nvPr/>
        </p:nvPicPr>
        <p:blipFill>
          <a:blip r:embed="rId2"/>
          <a:stretch>
            <a:fillRect/>
          </a:stretch>
        </p:blipFill>
        <p:spPr>
          <a:xfrm>
            <a:off x="139280" y="557278"/>
            <a:ext cx="7813450" cy="5928301"/>
          </a:xfrm>
          <a:prstGeom prst="rect">
            <a:avLst/>
          </a:prstGeom>
          <a:ln>
            <a:solidFill>
              <a:srgbClr val="737373"/>
            </a:solidFill>
          </a:ln>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9766CF08-D429-4ED5-A893-2DA811BEBF28}"/>
              </a:ext>
            </a:extLst>
          </p:cNvPr>
          <p:cNvPicPr>
            <a:picLocks noChangeAspect="1"/>
          </p:cNvPicPr>
          <p:nvPr/>
        </p:nvPicPr>
        <p:blipFill>
          <a:blip r:embed="rId3"/>
          <a:stretch>
            <a:fillRect/>
          </a:stretch>
        </p:blipFill>
        <p:spPr>
          <a:xfrm>
            <a:off x="5441816" y="720781"/>
            <a:ext cx="6610904" cy="6058656"/>
          </a:xfrm>
          <a:prstGeom prst="rect">
            <a:avLst/>
          </a:prstGeom>
          <a:ln>
            <a:solidFill>
              <a:srgbClr val="737373"/>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9206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95794" y="0"/>
            <a:ext cx="1128522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solidFill>
                  <a:schemeClr val="tx1"/>
                </a:solidFill>
                <a:latin typeface="微软雅黑" pitchFamily="34" charset="-122"/>
                <a:ea typeface="微软雅黑" pitchFamily="34" charset="-122"/>
              </a:rPr>
              <a:t>课程内容提要</a:t>
            </a:r>
          </a:p>
        </p:txBody>
      </p:sp>
      <p:graphicFrame>
        <p:nvGraphicFramePr>
          <p:cNvPr id="4" name="表格 3">
            <a:extLst>
              <a:ext uri="{FF2B5EF4-FFF2-40B4-BE49-F238E27FC236}">
                <a16:creationId xmlns:a16="http://schemas.microsoft.com/office/drawing/2014/main" id="{6B410E91-A1D1-4046-A1AA-7BFB6AE4DC3D}"/>
              </a:ext>
            </a:extLst>
          </p:cNvPr>
          <p:cNvGraphicFramePr>
            <a:graphicFrameLocks noGrp="1"/>
          </p:cNvGraphicFramePr>
          <p:nvPr>
            <p:extLst>
              <p:ext uri="{D42A27DB-BD31-4B8C-83A1-F6EECF244321}">
                <p14:modId xmlns:p14="http://schemas.microsoft.com/office/powerpoint/2010/main" val="3759780750"/>
              </p:ext>
            </p:extLst>
          </p:nvPr>
        </p:nvGraphicFramePr>
        <p:xfrm>
          <a:off x="1605692" y="563563"/>
          <a:ext cx="10502637" cy="5388603"/>
        </p:xfrm>
        <a:graphic>
          <a:graphicData uri="http://schemas.openxmlformats.org/drawingml/2006/table">
            <a:tbl>
              <a:tblPr firstRow="1" bandRow="1">
                <a:tableStyleId>{91EBBBCC-DAD2-459C-BE2E-F6DE35CF9A28}</a:tableStyleId>
              </a:tblPr>
              <a:tblGrid>
                <a:gridCol w="899282">
                  <a:extLst>
                    <a:ext uri="{9D8B030D-6E8A-4147-A177-3AD203B41FA5}">
                      <a16:colId xmlns:a16="http://schemas.microsoft.com/office/drawing/2014/main" val="20000"/>
                    </a:ext>
                  </a:extLst>
                </a:gridCol>
                <a:gridCol w="9603355">
                  <a:extLst>
                    <a:ext uri="{9D8B030D-6E8A-4147-A177-3AD203B41FA5}">
                      <a16:colId xmlns:a16="http://schemas.microsoft.com/office/drawing/2014/main" val="20001"/>
                    </a:ext>
                  </a:extLst>
                </a:gridCol>
              </a:tblGrid>
              <a:tr h="489873">
                <a:tc>
                  <a:txBody>
                    <a:bodyPr/>
                    <a:lstStyle/>
                    <a:p>
                      <a:pPr>
                        <a:lnSpc>
                          <a:spcPct val="150000"/>
                        </a:lnSpc>
                      </a:pPr>
                      <a:r>
                        <a:rPr lang="zh-CN" altLang="en-US" sz="1600" b="0" i="0" dirty="0">
                          <a:solidFill>
                            <a:schemeClr val="bg1">
                              <a:lumMod val="50000"/>
                            </a:schemeClr>
                          </a:solidFill>
                          <a:effectLst/>
                          <a:latin typeface="+mj-ea"/>
                          <a:ea typeface="+mj-ea"/>
                        </a:rPr>
                        <a:t>编号</a:t>
                      </a:r>
                    </a:p>
                  </a:txBody>
                  <a:tcPr/>
                </a:tc>
                <a:tc>
                  <a:txBody>
                    <a:bodyPr/>
                    <a:lstStyle/>
                    <a:p>
                      <a:pPr>
                        <a:lnSpc>
                          <a:spcPct val="150000"/>
                        </a:lnSpc>
                      </a:pPr>
                      <a:r>
                        <a:rPr lang="zh-CN" altLang="en-US" sz="1600" b="0" i="0" dirty="0">
                          <a:solidFill>
                            <a:schemeClr val="bg1">
                              <a:lumMod val="50000"/>
                            </a:schemeClr>
                          </a:solidFill>
                          <a:effectLst/>
                          <a:latin typeface="+mj-ea"/>
                          <a:ea typeface="+mj-ea"/>
                        </a:rPr>
                        <a:t>名称</a:t>
                      </a:r>
                    </a:p>
                  </a:txBody>
                  <a:tcPr/>
                </a:tc>
                <a:extLst>
                  <a:ext uri="{0D108BD9-81ED-4DB2-BD59-A6C34878D82A}">
                    <a16:rowId xmlns:a16="http://schemas.microsoft.com/office/drawing/2014/main" val="10000"/>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1.</a:t>
                      </a:r>
                      <a:endParaRPr lang="zh-CN" altLang="en-US" sz="1600" b="0" i="0" dirty="0">
                        <a:solidFill>
                          <a:schemeClr val="bg1">
                            <a:lumMod val="50000"/>
                          </a:schemeClr>
                        </a:solidFill>
                        <a:effectLst/>
                        <a:latin typeface="+mj-ea"/>
                        <a:ea typeface="+mj-ea"/>
                      </a:endParaRPr>
                    </a:p>
                  </a:txBody>
                  <a:tcPr/>
                </a:tc>
                <a:tc>
                  <a:txBody>
                    <a:bodyPr/>
                    <a:lstStyle/>
                    <a:p>
                      <a:pPr>
                        <a:lnSpc>
                          <a:spcPct val="150000"/>
                        </a:lnSpc>
                      </a:pPr>
                      <a:r>
                        <a:rPr lang="zh-CN" altLang="en-US" sz="1600" b="0" i="0" dirty="0">
                          <a:solidFill>
                            <a:schemeClr val="bg1">
                              <a:lumMod val="50000"/>
                            </a:schemeClr>
                          </a:solidFill>
                          <a:effectLst/>
                          <a:latin typeface="+mj-ea"/>
                          <a:ea typeface="+mj-ea"/>
                        </a:rPr>
                        <a:t>与软件设计有关的一些话题</a:t>
                      </a:r>
                    </a:p>
                  </a:txBody>
                  <a:tcPr/>
                </a:tc>
                <a:extLst>
                  <a:ext uri="{0D108BD9-81ED-4DB2-BD59-A6C34878D82A}">
                    <a16:rowId xmlns:a16="http://schemas.microsoft.com/office/drawing/2014/main" val="10001"/>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2.</a:t>
                      </a:r>
                      <a:endParaRPr lang="zh-CN" altLang="en-US" sz="1600" b="0" i="0" dirty="0">
                        <a:solidFill>
                          <a:schemeClr val="bg1">
                            <a:lumMod val="50000"/>
                          </a:schemeClr>
                        </a:solidFill>
                        <a:effectLst/>
                        <a:latin typeface="+mj-ea"/>
                        <a:ea typeface="+mj-ea"/>
                      </a:endParaRPr>
                    </a:p>
                  </a:txBody>
                  <a:tcPr/>
                </a:tc>
                <a:tc>
                  <a:txBody>
                    <a:bodyPr/>
                    <a:lstStyle/>
                    <a:p>
                      <a:pPr>
                        <a:lnSpc>
                          <a:spcPct val="150000"/>
                        </a:lnSpc>
                      </a:pPr>
                      <a:r>
                        <a:rPr lang="en-US" altLang="zh-CN" sz="1600" b="0" i="0" dirty="0">
                          <a:solidFill>
                            <a:schemeClr val="bg1">
                              <a:lumMod val="50000"/>
                            </a:schemeClr>
                          </a:solidFill>
                          <a:effectLst/>
                          <a:latin typeface="+mj-ea"/>
                          <a:ea typeface="+mj-ea"/>
                        </a:rPr>
                        <a:t>ASP.Net Core </a:t>
                      </a:r>
                      <a:r>
                        <a:rPr lang="zh-CN" altLang="en-US" sz="1600" b="0" i="0" dirty="0">
                          <a:solidFill>
                            <a:schemeClr val="bg1">
                              <a:lumMod val="50000"/>
                            </a:schemeClr>
                          </a:solidFill>
                          <a:effectLst/>
                          <a:latin typeface="+mj-ea"/>
                          <a:ea typeface="+mj-ea"/>
                        </a:rPr>
                        <a:t>应用框架概述</a:t>
                      </a:r>
                    </a:p>
                  </a:txBody>
                  <a:tcPr/>
                </a:tc>
                <a:extLst>
                  <a:ext uri="{0D108BD9-81ED-4DB2-BD59-A6C34878D82A}">
                    <a16:rowId xmlns:a16="http://schemas.microsoft.com/office/drawing/2014/main" val="10002"/>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3.</a:t>
                      </a:r>
                      <a:endParaRPr lang="zh-CN" altLang="en-US" sz="1600" b="0" i="0" dirty="0">
                        <a:solidFill>
                          <a:schemeClr val="bg1">
                            <a:lumMod val="50000"/>
                          </a:schemeClr>
                        </a:solidFill>
                        <a:effectLst/>
                        <a:latin typeface="+mj-ea"/>
                        <a:ea typeface="+mj-ea"/>
                      </a:endParaRPr>
                    </a:p>
                  </a:txBody>
                  <a:tcPr/>
                </a:tc>
                <a:tc>
                  <a:txBody>
                    <a:bodyPr/>
                    <a:lstStyle/>
                    <a:p>
                      <a:pPr>
                        <a:lnSpc>
                          <a:spcPct val="150000"/>
                        </a:lnSpc>
                      </a:pPr>
                      <a:r>
                        <a:rPr lang="en-US" altLang="zh-CN" sz="1600" b="0" i="0" dirty="0">
                          <a:solidFill>
                            <a:schemeClr val="bg1">
                              <a:lumMod val="50000"/>
                            </a:schemeClr>
                          </a:solidFill>
                          <a:effectLst/>
                          <a:latin typeface="+mj-ea"/>
                          <a:ea typeface="+mj-ea"/>
                        </a:rPr>
                        <a:t>ASP.Net MVC </a:t>
                      </a:r>
                      <a:r>
                        <a:rPr lang="zh-CN" altLang="en-US" sz="1600" b="0" i="0" dirty="0">
                          <a:solidFill>
                            <a:schemeClr val="bg1">
                              <a:lumMod val="50000"/>
                            </a:schemeClr>
                          </a:solidFill>
                          <a:effectLst/>
                          <a:latin typeface="+mj-ea"/>
                          <a:ea typeface="+mj-ea"/>
                        </a:rPr>
                        <a:t>编程架构说明 </a:t>
                      </a:r>
                    </a:p>
                  </a:txBody>
                  <a:tcPr/>
                </a:tc>
                <a:extLst>
                  <a:ext uri="{0D108BD9-81ED-4DB2-BD59-A6C34878D82A}">
                    <a16:rowId xmlns:a16="http://schemas.microsoft.com/office/drawing/2014/main" val="10003"/>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4.</a:t>
                      </a:r>
                      <a:endParaRPr lang="zh-CN" altLang="en-US" sz="1600" b="0" i="0" dirty="0">
                        <a:solidFill>
                          <a:schemeClr val="bg1">
                            <a:lumMod val="50000"/>
                          </a:schemeClr>
                        </a:solidFill>
                        <a:effectLst/>
                        <a:latin typeface="+mj-ea"/>
                        <a:ea typeface="+mj-ea"/>
                      </a:endParaRPr>
                    </a:p>
                  </a:txBody>
                  <a:tcPr/>
                </a:tc>
                <a:tc>
                  <a:txBody>
                    <a:bodyPr/>
                    <a:lstStyle/>
                    <a:p>
                      <a:pPr>
                        <a:lnSpc>
                          <a:spcPct val="150000"/>
                        </a:lnSpc>
                      </a:pPr>
                      <a:r>
                        <a:rPr lang="en-US" altLang="zh-CN" sz="1600" b="0" i="0" dirty="0">
                          <a:solidFill>
                            <a:schemeClr val="bg1">
                              <a:lumMod val="50000"/>
                            </a:schemeClr>
                          </a:solidFill>
                          <a:effectLst/>
                          <a:latin typeface="+mj-ea"/>
                          <a:ea typeface="+mj-ea"/>
                        </a:rPr>
                        <a:t>MVC </a:t>
                      </a:r>
                      <a:r>
                        <a:rPr lang="zh-CN" altLang="en-US" sz="1600" b="0" i="0" dirty="0">
                          <a:solidFill>
                            <a:schemeClr val="bg1">
                              <a:lumMod val="50000"/>
                            </a:schemeClr>
                          </a:solidFill>
                          <a:effectLst/>
                          <a:latin typeface="+mj-ea"/>
                          <a:ea typeface="+mj-ea"/>
                        </a:rPr>
                        <a:t>视图</a:t>
                      </a:r>
                    </a:p>
                  </a:txBody>
                  <a:tcPr/>
                </a:tc>
                <a:extLst>
                  <a:ext uri="{0D108BD9-81ED-4DB2-BD59-A6C34878D82A}">
                    <a16:rowId xmlns:a16="http://schemas.microsoft.com/office/drawing/2014/main" val="4121307139"/>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5.</a:t>
                      </a: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600" b="0" i="0" dirty="0" err="1">
                          <a:solidFill>
                            <a:schemeClr val="bg1">
                              <a:lumMod val="50000"/>
                            </a:schemeClr>
                          </a:solidFill>
                          <a:effectLst/>
                          <a:latin typeface="+mj-ea"/>
                          <a:ea typeface="+mj-ea"/>
                        </a:rPr>
                        <a:t>ASP.Net</a:t>
                      </a:r>
                      <a:r>
                        <a:rPr lang="en-US" altLang="zh-CN" sz="1600" b="0" i="0" dirty="0">
                          <a:solidFill>
                            <a:schemeClr val="bg1">
                              <a:lumMod val="50000"/>
                            </a:schemeClr>
                          </a:solidFill>
                          <a:effectLst/>
                          <a:latin typeface="+mj-ea"/>
                          <a:ea typeface="+mj-ea"/>
                        </a:rPr>
                        <a:t> Core MVC </a:t>
                      </a:r>
                      <a:r>
                        <a:rPr lang="zh-CN" altLang="en-US" sz="1600" b="0" i="0" dirty="0">
                          <a:solidFill>
                            <a:schemeClr val="bg1">
                              <a:lumMod val="50000"/>
                            </a:schemeClr>
                          </a:solidFill>
                          <a:effectLst/>
                          <a:latin typeface="+mj-ea"/>
                          <a:ea typeface="+mj-ea"/>
                        </a:rPr>
                        <a:t>编程应用技术说明</a:t>
                      </a:r>
                    </a:p>
                  </a:txBody>
                  <a:tcPr/>
                </a:tc>
                <a:extLst>
                  <a:ext uri="{0D108BD9-81ED-4DB2-BD59-A6C34878D82A}">
                    <a16:rowId xmlns:a16="http://schemas.microsoft.com/office/drawing/2014/main" val="10004"/>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6.</a:t>
                      </a: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600" b="0" i="0" dirty="0">
                          <a:solidFill>
                            <a:schemeClr val="bg1">
                              <a:lumMod val="50000"/>
                            </a:schemeClr>
                          </a:solidFill>
                          <a:effectLst/>
                          <a:latin typeface="+mj-ea"/>
                          <a:ea typeface="+mj-ea"/>
                        </a:rPr>
                        <a:t>Entity Framework Core </a:t>
                      </a:r>
                      <a:r>
                        <a:rPr lang="zh-CN" altLang="en-US" sz="1600" b="0" i="0" dirty="0">
                          <a:solidFill>
                            <a:schemeClr val="bg1">
                              <a:lumMod val="50000"/>
                            </a:schemeClr>
                          </a:solidFill>
                          <a:effectLst/>
                          <a:latin typeface="+mj-ea"/>
                          <a:ea typeface="+mj-ea"/>
                        </a:rPr>
                        <a:t>应用编程概念</a:t>
                      </a:r>
                    </a:p>
                  </a:txBody>
                  <a:tcPr/>
                </a:tc>
                <a:extLst>
                  <a:ext uri="{0D108BD9-81ED-4DB2-BD59-A6C34878D82A}">
                    <a16:rowId xmlns:a16="http://schemas.microsoft.com/office/drawing/2014/main" val="10005"/>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7.</a:t>
                      </a: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600" b="0" i="0" dirty="0" err="1">
                          <a:solidFill>
                            <a:schemeClr val="bg1">
                              <a:lumMod val="50000"/>
                            </a:schemeClr>
                          </a:solidFill>
                          <a:effectLst/>
                          <a:latin typeface="+mj-ea"/>
                          <a:ea typeface="+mj-ea"/>
                        </a:rPr>
                        <a:t>ASP.Net</a:t>
                      </a:r>
                      <a:r>
                        <a:rPr lang="en-US" altLang="zh-CN" sz="1600" b="0" i="0" dirty="0">
                          <a:solidFill>
                            <a:schemeClr val="bg1">
                              <a:lumMod val="50000"/>
                            </a:schemeClr>
                          </a:solidFill>
                          <a:effectLst/>
                          <a:latin typeface="+mj-ea"/>
                          <a:ea typeface="+mj-ea"/>
                        </a:rPr>
                        <a:t> Identity </a:t>
                      </a:r>
                      <a:r>
                        <a:rPr lang="zh-CN" altLang="en-US" sz="1600" b="0" i="0" dirty="0">
                          <a:solidFill>
                            <a:schemeClr val="bg1">
                              <a:lumMod val="50000"/>
                            </a:schemeClr>
                          </a:solidFill>
                          <a:effectLst/>
                          <a:latin typeface="+mj-ea"/>
                          <a:ea typeface="+mj-ea"/>
                        </a:rPr>
                        <a:t>应用编程技术说明</a:t>
                      </a:r>
                    </a:p>
                  </a:txBody>
                  <a:tcPr/>
                </a:tc>
                <a:extLst>
                  <a:ext uri="{0D108BD9-81ED-4DB2-BD59-A6C34878D82A}">
                    <a16:rowId xmlns:a16="http://schemas.microsoft.com/office/drawing/2014/main" val="838512022"/>
                  </a:ext>
                </a:extLst>
              </a:tr>
              <a:tr h="489873">
                <a:tc>
                  <a:txBody>
                    <a:bodyPr/>
                    <a:lstStyle/>
                    <a:p>
                      <a:pPr algn="ctr">
                        <a:lnSpc>
                          <a:spcPct val="150000"/>
                        </a:lnSpc>
                      </a:pP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b="0" i="0" dirty="0">
                        <a:solidFill>
                          <a:schemeClr val="bg1">
                            <a:lumMod val="50000"/>
                          </a:schemeClr>
                        </a:solidFill>
                        <a:effectLst/>
                        <a:latin typeface="+mj-ea"/>
                        <a:ea typeface="+mj-ea"/>
                      </a:endParaRPr>
                    </a:p>
                  </a:txBody>
                  <a:tcPr/>
                </a:tc>
                <a:extLst>
                  <a:ext uri="{0D108BD9-81ED-4DB2-BD59-A6C34878D82A}">
                    <a16:rowId xmlns:a16="http://schemas.microsoft.com/office/drawing/2014/main" val="2284939359"/>
                  </a:ext>
                </a:extLst>
              </a:tr>
              <a:tr h="489873">
                <a:tc>
                  <a:txBody>
                    <a:bodyPr/>
                    <a:lstStyle/>
                    <a:p>
                      <a:pPr algn="ctr">
                        <a:lnSpc>
                          <a:spcPct val="150000"/>
                        </a:lnSpc>
                      </a:pP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b="0" i="0" dirty="0">
                        <a:solidFill>
                          <a:schemeClr val="bg1">
                            <a:lumMod val="50000"/>
                          </a:schemeClr>
                        </a:solidFill>
                        <a:effectLst/>
                        <a:latin typeface="+mj-ea"/>
                        <a:ea typeface="+mj-ea"/>
                      </a:endParaRPr>
                    </a:p>
                  </a:txBody>
                  <a:tcPr/>
                </a:tc>
                <a:extLst>
                  <a:ext uri="{0D108BD9-81ED-4DB2-BD59-A6C34878D82A}">
                    <a16:rowId xmlns:a16="http://schemas.microsoft.com/office/drawing/2014/main" val="2631916364"/>
                  </a:ext>
                </a:extLst>
              </a:tr>
              <a:tr h="489873">
                <a:tc>
                  <a:txBody>
                    <a:bodyPr/>
                    <a:lstStyle/>
                    <a:p>
                      <a:pPr algn="ctr">
                        <a:lnSpc>
                          <a:spcPct val="150000"/>
                        </a:lnSpc>
                      </a:pP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b="0" i="0" dirty="0">
                        <a:solidFill>
                          <a:schemeClr val="bg1">
                            <a:lumMod val="50000"/>
                          </a:schemeClr>
                        </a:solidFill>
                        <a:effectLst/>
                        <a:latin typeface="+mj-ea"/>
                        <a:ea typeface="+mj-ea"/>
                      </a:endParaRPr>
                    </a:p>
                  </a:txBody>
                  <a:tcPr/>
                </a:tc>
                <a:extLst>
                  <a:ext uri="{0D108BD9-81ED-4DB2-BD59-A6C34878D82A}">
                    <a16:rowId xmlns:a16="http://schemas.microsoft.com/office/drawing/2014/main" val="2221964013"/>
                  </a:ext>
                </a:extLst>
              </a:tr>
            </a:tbl>
          </a:graphicData>
        </a:graphic>
      </p:graphicFrame>
      <p:pic>
        <p:nvPicPr>
          <p:cNvPr id="5" name="Picture 4" descr="lecture-final canadate">
            <a:extLst>
              <a:ext uri="{FF2B5EF4-FFF2-40B4-BE49-F238E27FC236}">
                <a16:creationId xmlns:a16="http://schemas.microsoft.com/office/drawing/2014/main" id="{3A73F59B-55D5-4E02-8F53-738DC5BF3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 y="499098"/>
            <a:ext cx="1633543" cy="632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09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E2CE6-7513-4356-BC3D-FC360B5FD3B8}"/>
              </a:ext>
            </a:extLst>
          </p:cNvPr>
          <p:cNvSpPr>
            <a:spLocks noGrp="1"/>
          </p:cNvSpPr>
          <p:nvPr>
            <p:ph type="title"/>
          </p:nvPr>
        </p:nvSpPr>
        <p:spPr/>
        <p:txBody>
          <a:bodyPr/>
          <a:lstStyle/>
          <a:p>
            <a:r>
              <a:rPr lang="en-US" altLang="zh-CN" dirty="0"/>
              <a:t>3.5. </a:t>
            </a:r>
            <a:r>
              <a:rPr lang="zh-CN" altLang="en-US" dirty="0"/>
              <a:t>业务实体视图模型</a:t>
            </a:r>
          </a:p>
        </p:txBody>
      </p:sp>
      <p:pic>
        <p:nvPicPr>
          <p:cNvPr id="3" name="图片 2">
            <a:extLst>
              <a:ext uri="{FF2B5EF4-FFF2-40B4-BE49-F238E27FC236}">
                <a16:creationId xmlns:a16="http://schemas.microsoft.com/office/drawing/2014/main" id="{C0BE045B-6BFA-4A8E-9599-4889E7C824BE}"/>
              </a:ext>
            </a:extLst>
          </p:cNvPr>
          <p:cNvPicPr>
            <a:picLocks noChangeAspect="1"/>
          </p:cNvPicPr>
          <p:nvPr/>
        </p:nvPicPr>
        <p:blipFill rotWithShape="1">
          <a:blip r:embed="rId2"/>
          <a:srcRect r="34370"/>
          <a:stretch/>
        </p:blipFill>
        <p:spPr>
          <a:xfrm>
            <a:off x="455985" y="583405"/>
            <a:ext cx="2396216" cy="6198716"/>
          </a:xfrm>
          <a:prstGeom prst="rect">
            <a:avLst/>
          </a:prstGeom>
        </p:spPr>
      </p:pic>
      <p:cxnSp>
        <p:nvCxnSpPr>
          <p:cNvPr id="4" name="直接连接符 3">
            <a:extLst>
              <a:ext uri="{FF2B5EF4-FFF2-40B4-BE49-F238E27FC236}">
                <a16:creationId xmlns:a16="http://schemas.microsoft.com/office/drawing/2014/main" id="{E2D67AF7-AAEA-47F0-9FD0-B18293262784}"/>
              </a:ext>
            </a:extLst>
          </p:cNvPr>
          <p:cNvCxnSpPr>
            <a:cxnSpLocks/>
          </p:cNvCxnSpPr>
          <p:nvPr/>
        </p:nvCxnSpPr>
        <p:spPr>
          <a:xfrm>
            <a:off x="829622" y="3790824"/>
            <a:ext cx="17621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A9EAC09F-F36C-4858-B1F6-C344C9CB1D5A}"/>
              </a:ext>
            </a:extLst>
          </p:cNvPr>
          <p:cNvPicPr>
            <a:picLocks noChangeAspect="1"/>
          </p:cNvPicPr>
          <p:nvPr/>
        </p:nvPicPr>
        <p:blipFill>
          <a:blip r:embed="rId3"/>
          <a:stretch>
            <a:fillRect/>
          </a:stretch>
        </p:blipFill>
        <p:spPr>
          <a:xfrm>
            <a:off x="2965446" y="632699"/>
            <a:ext cx="5304274" cy="5495598"/>
          </a:xfrm>
          <a:prstGeom prst="rect">
            <a:avLst/>
          </a:prstGeom>
        </p:spPr>
      </p:pic>
      <p:pic>
        <p:nvPicPr>
          <p:cNvPr id="7" name="图片 6">
            <a:extLst>
              <a:ext uri="{FF2B5EF4-FFF2-40B4-BE49-F238E27FC236}">
                <a16:creationId xmlns:a16="http://schemas.microsoft.com/office/drawing/2014/main" id="{962F19E6-EBF0-4492-ADE5-DF05D6A4257B}"/>
              </a:ext>
            </a:extLst>
          </p:cNvPr>
          <p:cNvPicPr>
            <a:picLocks noChangeAspect="1"/>
          </p:cNvPicPr>
          <p:nvPr/>
        </p:nvPicPr>
        <p:blipFill>
          <a:blip r:embed="rId4"/>
          <a:stretch>
            <a:fillRect/>
          </a:stretch>
        </p:blipFill>
        <p:spPr>
          <a:xfrm>
            <a:off x="8382965" y="1047624"/>
            <a:ext cx="3674534" cy="5080673"/>
          </a:xfrm>
          <a:prstGeom prst="rect">
            <a:avLst/>
          </a:prstGeom>
        </p:spPr>
      </p:pic>
    </p:spTree>
    <p:extLst>
      <p:ext uri="{BB962C8B-B14F-4D97-AF65-F5344CB8AC3E}">
        <p14:creationId xmlns:p14="http://schemas.microsoft.com/office/powerpoint/2010/main" val="9117657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8407D4-26DF-49AD-B40F-6FCDAE54E20B}"/>
              </a:ext>
            </a:extLst>
          </p:cNvPr>
          <p:cNvSpPr>
            <a:spLocks noGrp="1"/>
          </p:cNvSpPr>
          <p:nvPr>
            <p:ph type="title"/>
          </p:nvPr>
        </p:nvSpPr>
        <p:spPr/>
        <p:txBody>
          <a:bodyPr/>
          <a:lstStyle/>
          <a:p>
            <a:r>
              <a:rPr lang="en-US" altLang="zh-CN" dirty="0"/>
              <a:t>3.6. </a:t>
            </a:r>
            <a:r>
              <a:rPr lang="zh-CN" altLang="en-US" dirty="0"/>
              <a:t>前端页面</a:t>
            </a:r>
          </a:p>
        </p:txBody>
      </p:sp>
      <p:pic>
        <p:nvPicPr>
          <p:cNvPr id="3" name="图片 2">
            <a:extLst>
              <a:ext uri="{FF2B5EF4-FFF2-40B4-BE49-F238E27FC236}">
                <a16:creationId xmlns:a16="http://schemas.microsoft.com/office/drawing/2014/main" id="{6F2624E9-2DE0-4E81-A861-D26275B10B4B}"/>
              </a:ext>
            </a:extLst>
          </p:cNvPr>
          <p:cNvPicPr>
            <a:picLocks noChangeAspect="1"/>
          </p:cNvPicPr>
          <p:nvPr/>
        </p:nvPicPr>
        <p:blipFill>
          <a:blip r:embed="rId2"/>
          <a:stretch>
            <a:fillRect/>
          </a:stretch>
        </p:blipFill>
        <p:spPr>
          <a:xfrm>
            <a:off x="5309709" y="557117"/>
            <a:ext cx="6675339" cy="6222159"/>
          </a:xfrm>
          <a:prstGeom prst="rect">
            <a:avLst/>
          </a:prstGeom>
        </p:spPr>
      </p:pic>
      <p:pic>
        <p:nvPicPr>
          <p:cNvPr id="5" name="图片 4">
            <a:extLst>
              <a:ext uri="{FF2B5EF4-FFF2-40B4-BE49-F238E27FC236}">
                <a16:creationId xmlns:a16="http://schemas.microsoft.com/office/drawing/2014/main" id="{13E1EC62-F81B-4461-87CA-A52C8CAE1BCB}"/>
              </a:ext>
            </a:extLst>
          </p:cNvPr>
          <p:cNvPicPr>
            <a:picLocks noChangeAspect="1"/>
          </p:cNvPicPr>
          <p:nvPr/>
        </p:nvPicPr>
        <p:blipFill>
          <a:blip r:embed="rId3"/>
          <a:stretch>
            <a:fillRect/>
          </a:stretch>
        </p:blipFill>
        <p:spPr>
          <a:xfrm>
            <a:off x="68551" y="820536"/>
            <a:ext cx="5241158" cy="4078468"/>
          </a:xfrm>
          <a:prstGeom prst="rect">
            <a:avLst/>
          </a:prstGeom>
        </p:spPr>
      </p:pic>
      <p:sp>
        <p:nvSpPr>
          <p:cNvPr id="10" name="任意多边形: 形状 9">
            <a:extLst>
              <a:ext uri="{FF2B5EF4-FFF2-40B4-BE49-F238E27FC236}">
                <a16:creationId xmlns:a16="http://schemas.microsoft.com/office/drawing/2014/main" id="{DAE8EFE4-6DE7-43F4-AC6B-C9DB2AC7C25D}"/>
              </a:ext>
            </a:extLst>
          </p:cNvPr>
          <p:cNvSpPr/>
          <p:nvPr/>
        </p:nvSpPr>
        <p:spPr>
          <a:xfrm>
            <a:off x="720620" y="508755"/>
            <a:ext cx="10185568" cy="672093"/>
          </a:xfrm>
          <a:custGeom>
            <a:avLst/>
            <a:gdLst>
              <a:gd name="connsiteX0" fmla="*/ 0 w 10185568"/>
              <a:gd name="connsiteY0" fmla="*/ 672093 h 672093"/>
              <a:gd name="connsiteX1" fmla="*/ 593452 w 10185568"/>
              <a:gd name="connsiteY1" fmla="*/ 266366 h 672093"/>
              <a:gd name="connsiteX2" fmla="*/ 1047624 w 10185568"/>
              <a:gd name="connsiteY2" fmla="*/ 151309 h 672093"/>
              <a:gd name="connsiteX3" fmla="*/ 2301139 w 10185568"/>
              <a:gd name="connsiteY3" fmla="*/ 66530 h 672093"/>
              <a:gd name="connsiteX4" fmla="*/ 7412090 w 10185568"/>
              <a:gd name="connsiteY4" fmla="*/ 36252 h 672093"/>
              <a:gd name="connsiteX5" fmla="*/ 10185568 w 10185568"/>
              <a:gd name="connsiteY5" fmla="*/ 599425 h 6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5568" h="672093">
                <a:moveTo>
                  <a:pt x="0" y="672093"/>
                </a:moveTo>
                <a:cubicBezTo>
                  <a:pt x="209424" y="512628"/>
                  <a:pt x="418848" y="353163"/>
                  <a:pt x="593452" y="266366"/>
                </a:cubicBezTo>
                <a:cubicBezTo>
                  <a:pt x="768056" y="179569"/>
                  <a:pt x="763010" y="184615"/>
                  <a:pt x="1047624" y="151309"/>
                </a:cubicBezTo>
                <a:cubicBezTo>
                  <a:pt x="1332238" y="118003"/>
                  <a:pt x="1240395" y="85706"/>
                  <a:pt x="2301139" y="66530"/>
                </a:cubicBezTo>
                <a:cubicBezTo>
                  <a:pt x="3361883" y="47354"/>
                  <a:pt x="6098019" y="-52564"/>
                  <a:pt x="7412090" y="36252"/>
                </a:cubicBezTo>
                <a:cubicBezTo>
                  <a:pt x="8726161" y="125068"/>
                  <a:pt x="9455864" y="362246"/>
                  <a:pt x="10185568" y="599425"/>
                </a:cubicBezTo>
              </a:path>
            </a:pathLst>
          </a:custGeom>
          <a:noFill/>
          <a:ln w="12700">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F8A77D64-327F-4C47-B7FC-5A63AF1F93F0}"/>
              </a:ext>
            </a:extLst>
          </p:cNvPr>
          <p:cNvSpPr/>
          <p:nvPr/>
        </p:nvSpPr>
        <p:spPr>
          <a:xfrm>
            <a:off x="5328954" y="1217181"/>
            <a:ext cx="3815046" cy="569230"/>
          </a:xfrm>
          <a:custGeom>
            <a:avLst/>
            <a:gdLst>
              <a:gd name="connsiteX0" fmla="*/ 0 w 3815046"/>
              <a:gd name="connsiteY0" fmla="*/ 0 h 569230"/>
              <a:gd name="connsiteX1" fmla="*/ 3815046 w 3815046"/>
              <a:gd name="connsiteY1" fmla="*/ 569230 h 569230"/>
            </a:gdLst>
            <a:ahLst/>
            <a:cxnLst>
              <a:cxn ang="0">
                <a:pos x="connsiteX0" y="connsiteY0"/>
              </a:cxn>
              <a:cxn ang="0">
                <a:pos x="connsiteX1" y="connsiteY1"/>
              </a:cxn>
            </a:cxnLst>
            <a:rect l="l" t="t" r="r" b="b"/>
            <a:pathLst>
              <a:path w="3815046" h="569230">
                <a:moveTo>
                  <a:pt x="0" y="0"/>
                </a:moveTo>
                <a:lnTo>
                  <a:pt x="3815046" y="569230"/>
                </a:lnTo>
              </a:path>
            </a:pathLst>
          </a:custGeom>
          <a:noFill/>
          <a:ln w="12700">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9B748D0F-2B6C-4D94-A910-DE9FC0818E21}"/>
              </a:ext>
            </a:extLst>
          </p:cNvPr>
          <p:cNvSpPr/>
          <p:nvPr/>
        </p:nvSpPr>
        <p:spPr>
          <a:xfrm>
            <a:off x="5256286" y="4765780"/>
            <a:ext cx="950734" cy="102946"/>
          </a:xfrm>
          <a:custGeom>
            <a:avLst/>
            <a:gdLst>
              <a:gd name="connsiteX0" fmla="*/ 0 w 950734"/>
              <a:gd name="connsiteY0" fmla="*/ 0 h 102946"/>
              <a:gd name="connsiteX1" fmla="*/ 950734 w 950734"/>
              <a:gd name="connsiteY1" fmla="*/ 102946 h 102946"/>
            </a:gdLst>
            <a:ahLst/>
            <a:cxnLst>
              <a:cxn ang="0">
                <a:pos x="connsiteX0" y="connsiteY0"/>
              </a:cxn>
              <a:cxn ang="0">
                <a:pos x="connsiteX1" y="connsiteY1"/>
              </a:cxn>
            </a:cxnLst>
            <a:rect l="l" t="t" r="r" b="b"/>
            <a:pathLst>
              <a:path w="950734" h="102946">
                <a:moveTo>
                  <a:pt x="0" y="0"/>
                </a:moveTo>
                <a:lnTo>
                  <a:pt x="950734" y="102946"/>
                </a:lnTo>
              </a:path>
            </a:pathLst>
          </a:custGeom>
          <a:noFill/>
          <a:ln w="12700">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AEAC8503-8D78-4F90-BE9D-DF7F714E8FC5}"/>
              </a:ext>
            </a:extLst>
          </p:cNvPr>
          <p:cNvSpPr/>
          <p:nvPr/>
        </p:nvSpPr>
        <p:spPr>
          <a:xfrm>
            <a:off x="7109309" y="2034691"/>
            <a:ext cx="4141331" cy="4202607"/>
          </a:xfrm>
          <a:custGeom>
            <a:avLst/>
            <a:gdLst>
              <a:gd name="connsiteX0" fmla="*/ 1677409 w 4141331"/>
              <a:gd name="connsiteY0" fmla="*/ 0 h 4202607"/>
              <a:gd name="connsiteX1" fmla="*/ 3566765 w 4141331"/>
              <a:gd name="connsiteY1" fmla="*/ 696398 h 4202607"/>
              <a:gd name="connsiteX2" fmla="*/ 3917992 w 4141331"/>
              <a:gd name="connsiteY2" fmla="*/ 1447296 h 4202607"/>
              <a:gd name="connsiteX3" fmla="*/ 3808990 w 4141331"/>
              <a:gd name="connsiteY3" fmla="*/ 3409320 h 4202607"/>
              <a:gd name="connsiteX4" fmla="*/ 0 w 4141331"/>
              <a:gd name="connsiteY4" fmla="*/ 4202607 h 420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31" h="4202607">
                <a:moveTo>
                  <a:pt x="1677409" y="0"/>
                </a:moveTo>
                <a:cubicBezTo>
                  <a:pt x="2435372" y="227591"/>
                  <a:pt x="3193335" y="455182"/>
                  <a:pt x="3566765" y="696398"/>
                </a:cubicBezTo>
                <a:cubicBezTo>
                  <a:pt x="3940195" y="937614"/>
                  <a:pt x="3877621" y="995142"/>
                  <a:pt x="3917992" y="1447296"/>
                </a:cubicBezTo>
                <a:cubicBezTo>
                  <a:pt x="3958363" y="1899450"/>
                  <a:pt x="4461989" y="2950102"/>
                  <a:pt x="3808990" y="3409320"/>
                </a:cubicBezTo>
                <a:cubicBezTo>
                  <a:pt x="3155991" y="3868539"/>
                  <a:pt x="633822" y="4080485"/>
                  <a:pt x="0" y="4202607"/>
                </a:cubicBezTo>
              </a:path>
            </a:pathLst>
          </a:custGeom>
          <a:noFill/>
          <a:ln w="12700">
            <a:solidFill>
              <a:schemeClr val="bg2">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81488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66F17-3081-4888-B58B-4E2D11EB4AEC}"/>
              </a:ext>
            </a:extLst>
          </p:cNvPr>
          <p:cNvSpPr>
            <a:spLocks noGrp="1"/>
          </p:cNvSpPr>
          <p:nvPr>
            <p:ph type="title"/>
          </p:nvPr>
        </p:nvSpPr>
        <p:spPr/>
        <p:txBody>
          <a:bodyPr/>
          <a:lstStyle/>
          <a:p>
            <a:r>
              <a:rPr lang="en-US" altLang="zh-CN" dirty="0"/>
              <a:t>3.6.1. </a:t>
            </a:r>
            <a:r>
              <a:rPr lang="zh-CN" altLang="en-US" dirty="0"/>
              <a:t>编辑与新建数据：</a:t>
            </a:r>
            <a:r>
              <a:rPr lang="en-US" altLang="zh-CN" dirty="0"/>
              <a:t>ASP.NET Core </a:t>
            </a:r>
            <a:r>
              <a:rPr lang="zh-CN" altLang="en-US" dirty="0"/>
              <a:t>中的标记助理的使用</a:t>
            </a:r>
          </a:p>
        </p:txBody>
      </p:sp>
      <p:pic>
        <p:nvPicPr>
          <p:cNvPr id="3" name="图片 2">
            <a:extLst>
              <a:ext uri="{FF2B5EF4-FFF2-40B4-BE49-F238E27FC236}">
                <a16:creationId xmlns:a16="http://schemas.microsoft.com/office/drawing/2014/main" id="{0EB9D7C6-E720-4E03-B40C-BEB7179C96B7}"/>
              </a:ext>
            </a:extLst>
          </p:cNvPr>
          <p:cNvPicPr>
            <a:picLocks noChangeAspect="1"/>
          </p:cNvPicPr>
          <p:nvPr/>
        </p:nvPicPr>
        <p:blipFill>
          <a:blip r:embed="rId3"/>
          <a:stretch>
            <a:fillRect/>
          </a:stretch>
        </p:blipFill>
        <p:spPr>
          <a:xfrm>
            <a:off x="98861" y="584491"/>
            <a:ext cx="11822441" cy="6139210"/>
          </a:xfrm>
          <a:prstGeom prst="rect">
            <a:avLst/>
          </a:prstGeom>
        </p:spPr>
      </p:pic>
      <p:cxnSp>
        <p:nvCxnSpPr>
          <p:cNvPr id="6" name="直接连接符 5">
            <a:extLst>
              <a:ext uri="{FF2B5EF4-FFF2-40B4-BE49-F238E27FC236}">
                <a16:creationId xmlns:a16="http://schemas.microsoft.com/office/drawing/2014/main" id="{C95A881D-83F7-48DB-98E7-A4F950D592BC}"/>
              </a:ext>
            </a:extLst>
          </p:cNvPr>
          <p:cNvCxnSpPr>
            <a:cxnSpLocks/>
          </p:cNvCxnSpPr>
          <p:nvPr/>
        </p:nvCxnSpPr>
        <p:spPr>
          <a:xfrm flipV="1">
            <a:off x="1264204" y="905193"/>
            <a:ext cx="6044860" cy="420380"/>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C82FFAD-948F-40B1-9B9B-056B4779F3C3}"/>
              </a:ext>
            </a:extLst>
          </p:cNvPr>
          <p:cNvCxnSpPr>
            <a:cxnSpLocks/>
          </p:cNvCxnSpPr>
          <p:nvPr/>
        </p:nvCxnSpPr>
        <p:spPr>
          <a:xfrm flipV="1">
            <a:off x="2976403" y="905193"/>
            <a:ext cx="4332661" cy="420380"/>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FCB1501-941F-4E94-A528-88DBF169D551}"/>
              </a:ext>
            </a:extLst>
          </p:cNvPr>
          <p:cNvSpPr txBox="1"/>
          <p:nvPr/>
        </p:nvSpPr>
        <p:spPr>
          <a:xfrm>
            <a:off x="7309064" y="772226"/>
            <a:ext cx="4424713" cy="880241"/>
          </a:xfrm>
          <a:prstGeom prst="rect">
            <a:avLst/>
          </a:prstGeom>
          <a:noFill/>
        </p:spPr>
        <p:txBody>
          <a:bodyPr wrap="square" rtlCol="0">
            <a:spAutoFit/>
          </a:bodyPr>
          <a:lstStyle/>
          <a:p>
            <a:pPr>
              <a:buNone/>
            </a:pPr>
            <a:r>
              <a:rPr lang="zh-CN" altLang="en-US" sz="1600" b="1" dirty="0">
                <a:solidFill>
                  <a:srgbClr val="002060"/>
                </a:solidFill>
                <a:latin typeface="+mj-ea"/>
                <a:ea typeface="+mj-ea"/>
              </a:rPr>
              <a:t>业务标签帮助程序（标签助理）</a:t>
            </a:r>
            <a:r>
              <a:rPr lang="zh-CN" altLang="en-US" sz="1600" dirty="0">
                <a:solidFill>
                  <a:srgbClr val="002060"/>
                </a:solidFill>
                <a:latin typeface="+mj-ea"/>
                <a:ea typeface="+mj-ea"/>
              </a:rPr>
              <a:t>：</a:t>
            </a:r>
            <a:endParaRPr lang="en-US" altLang="zh-CN" sz="1600" dirty="0">
              <a:solidFill>
                <a:srgbClr val="002060"/>
              </a:solidFill>
              <a:latin typeface="+mj-ea"/>
              <a:ea typeface="+mj-ea"/>
            </a:endParaRPr>
          </a:p>
          <a:p>
            <a:pPr>
              <a:buNone/>
            </a:pPr>
            <a:r>
              <a:rPr lang="zh-CN" altLang="en-US" sz="1600" dirty="0">
                <a:solidFill>
                  <a:srgbClr val="002060"/>
                </a:solidFill>
                <a:latin typeface="+mj-ea"/>
                <a:ea typeface="+mj-ea"/>
              </a:rPr>
              <a:t>在</a:t>
            </a:r>
            <a:r>
              <a:rPr lang="en-US" altLang="zh-CN" sz="1600" dirty="0">
                <a:solidFill>
                  <a:srgbClr val="002060"/>
                </a:solidFill>
                <a:latin typeface="+mj-ea"/>
                <a:ea typeface="+mj-ea"/>
              </a:rPr>
              <a:t>Razor</a:t>
            </a:r>
            <a:r>
              <a:rPr lang="zh-CN" altLang="en-US" sz="1600" dirty="0">
                <a:solidFill>
                  <a:srgbClr val="002060"/>
                </a:solidFill>
                <a:latin typeface="+mj-ea"/>
                <a:ea typeface="+mj-ea"/>
              </a:rPr>
              <a:t>页面文件中参与服务器端生成和渲染前端页面的 </a:t>
            </a:r>
            <a:r>
              <a:rPr lang="en-US" altLang="zh-CN" sz="1600" dirty="0">
                <a:solidFill>
                  <a:srgbClr val="002060"/>
                </a:solidFill>
                <a:latin typeface="+mj-ea"/>
                <a:ea typeface="+mj-ea"/>
              </a:rPr>
              <a:t>HTML </a:t>
            </a:r>
            <a:r>
              <a:rPr lang="zh-CN" altLang="en-US" sz="1600" dirty="0">
                <a:solidFill>
                  <a:srgbClr val="002060"/>
                </a:solidFill>
                <a:latin typeface="+mj-ea"/>
                <a:ea typeface="+mj-ea"/>
              </a:rPr>
              <a:t>代码。</a:t>
            </a:r>
          </a:p>
        </p:txBody>
      </p:sp>
    </p:spTree>
    <p:extLst>
      <p:ext uri="{BB962C8B-B14F-4D97-AF65-F5344CB8AC3E}">
        <p14:creationId xmlns:p14="http://schemas.microsoft.com/office/powerpoint/2010/main" val="12365417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50A58-533B-4281-8676-96543B8BB321}"/>
              </a:ext>
            </a:extLst>
          </p:cNvPr>
          <p:cNvSpPr>
            <a:spLocks noGrp="1"/>
          </p:cNvSpPr>
          <p:nvPr>
            <p:ph type="title"/>
          </p:nvPr>
        </p:nvSpPr>
        <p:spPr/>
        <p:txBody>
          <a:bodyPr/>
          <a:lstStyle/>
          <a:p>
            <a:r>
              <a:rPr lang="en-US" altLang="zh-CN" dirty="0"/>
              <a:t>3.6.1. </a:t>
            </a:r>
            <a:r>
              <a:rPr lang="zh-CN" altLang="en-US" dirty="0"/>
              <a:t>编辑与新建数据：</a:t>
            </a:r>
            <a:r>
              <a:rPr lang="en-US" altLang="zh-CN" dirty="0"/>
              <a:t>ASP.NET Core </a:t>
            </a:r>
            <a:r>
              <a:rPr lang="zh-CN" altLang="en-US" dirty="0"/>
              <a:t>中的标记助理的使用（续）</a:t>
            </a:r>
          </a:p>
        </p:txBody>
      </p:sp>
      <p:pic>
        <p:nvPicPr>
          <p:cNvPr id="3" name="图片 2">
            <a:extLst>
              <a:ext uri="{FF2B5EF4-FFF2-40B4-BE49-F238E27FC236}">
                <a16:creationId xmlns:a16="http://schemas.microsoft.com/office/drawing/2014/main" id="{93F44769-79B8-4C53-AC83-BBFC42E61735}"/>
              </a:ext>
            </a:extLst>
          </p:cNvPr>
          <p:cNvPicPr>
            <a:picLocks noChangeAspect="1"/>
          </p:cNvPicPr>
          <p:nvPr/>
        </p:nvPicPr>
        <p:blipFill>
          <a:blip r:embed="rId2"/>
          <a:stretch>
            <a:fillRect/>
          </a:stretch>
        </p:blipFill>
        <p:spPr>
          <a:xfrm>
            <a:off x="913634" y="763156"/>
            <a:ext cx="9186623" cy="4338128"/>
          </a:xfrm>
          <a:prstGeom prst="rect">
            <a:avLst/>
          </a:prstGeom>
        </p:spPr>
      </p:pic>
      <p:pic>
        <p:nvPicPr>
          <p:cNvPr id="4" name="图片 3">
            <a:extLst>
              <a:ext uri="{FF2B5EF4-FFF2-40B4-BE49-F238E27FC236}">
                <a16:creationId xmlns:a16="http://schemas.microsoft.com/office/drawing/2014/main" id="{78DF3E96-1896-4CFE-985F-401FBF152489}"/>
              </a:ext>
            </a:extLst>
          </p:cNvPr>
          <p:cNvPicPr>
            <a:picLocks noChangeAspect="1"/>
          </p:cNvPicPr>
          <p:nvPr/>
        </p:nvPicPr>
        <p:blipFill>
          <a:blip r:embed="rId3"/>
          <a:stretch>
            <a:fillRect/>
          </a:stretch>
        </p:blipFill>
        <p:spPr>
          <a:xfrm>
            <a:off x="6654370" y="1797708"/>
            <a:ext cx="5118363" cy="4699242"/>
          </a:xfrm>
          <a:prstGeom prst="rect">
            <a:avLst/>
          </a:prstGeom>
          <a:ln>
            <a:solidFill>
              <a:srgbClr val="001D49"/>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0720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600C9-2541-42B6-97E7-18168B177452}"/>
              </a:ext>
            </a:extLst>
          </p:cNvPr>
          <p:cNvSpPr>
            <a:spLocks noGrp="1"/>
          </p:cNvSpPr>
          <p:nvPr>
            <p:ph type="title"/>
          </p:nvPr>
        </p:nvSpPr>
        <p:spPr/>
        <p:txBody>
          <a:bodyPr/>
          <a:lstStyle/>
          <a:p>
            <a:r>
              <a:rPr lang="en-US" altLang="zh-CN" dirty="0"/>
              <a:t>3.7. </a:t>
            </a:r>
            <a:r>
              <a:rPr lang="zh-CN" altLang="en-US" dirty="0"/>
              <a:t>业务实体访问控制器</a:t>
            </a:r>
          </a:p>
        </p:txBody>
      </p:sp>
      <p:pic>
        <p:nvPicPr>
          <p:cNvPr id="3" name="图片 2">
            <a:extLst>
              <a:ext uri="{FF2B5EF4-FFF2-40B4-BE49-F238E27FC236}">
                <a16:creationId xmlns:a16="http://schemas.microsoft.com/office/drawing/2014/main" id="{ADBF854D-E92A-4ADF-A7A5-DA695734A489}"/>
              </a:ext>
            </a:extLst>
          </p:cNvPr>
          <p:cNvPicPr>
            <a:picLocks noChangeAspect="1"/>
          </p:cNvPicPr>
          <p:nvPr/>
        </p:nvPicPr>
        <p:blipFill>
          <a:blip r:embed="rId2"/>
          <a:stretch>
            <a:fillRect/>
          </a:stretch>
        </p:blipFill>
        <p:spPr>
          <a:xfrm>
            <a:off x="810071" y="575502"/>
            <a:ext cx="10158679" cy="6141900"/>
          </a:xfrm>
          <a:prstGeom prst="rect">
            <a:avLst/>
          </a:prstGeom>
        </p:spPr>
      </p:pic>
    </p:spTree>
    <p:extLst>
      <p:ext uri="{BB962C8B-B14F-4D97-AF65-F5344CB8AC3E}">
        <p14:creationId xmlns:p14="http://schemas.microsoft.com/office/powerpoint/2010/main" val="1028108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0A6FA-7A2F-4402-8C73-CDADE8367FB5}"/>
              </a:ext>
            </a:extLst>
          </p:cNvPr>
          <p:cNvSpPr>
            <a:spLocks noGrp="1"/>
          </p:cNvSpPr>
          <p:nvPr>
            <p:ph type="title"/>
          </p:nvPr>
        </p:nvSpPr>
        <p:spPr/>
        <p:txBody>
          <a:bodyPr/>
          <a:lstStyle/>
          <a:p>
            <a:r>
              <a:rPr lang="en-US" altLang="zh-CN" dirty="0"/>
              <a:t>3.7. </a:t>
            </a:r>
            <a:r>
              <a:rPr lang="zh-CN" altLang="en-US" dirty="0"/>
              <a:t>业务实体访问控制器（续）</a:t>
            </a:r>
          </a:p>
        </p:txBody>
      </p:sp>
      <p:pic>
        <p:nvPicPr>
          <p:cNvPr id="3" name="图片 2">
            <a:extLst>
              <a:ext uri="{FF2B5EF4-FFF2-40B4-BE49-F238E27FC236}">
                <a16:creationId xmlns:a16="http://schemas.microsoft.com/office/drawing/2014/main" id="{E6CF7E65-7A0C-44F3-BB5E-AB892AD0327F}"/>
              </a:ext>
            </a:extLst>
          </p:cNvPr>
          <p:cNvPicPr>
            <a:picLocks noChangeAspect="1"/>
          </p:cNvPicPr>
          <p:nvPr/>
        </p:nvPicPr>
        <p:blipFill>
          <a:blip r:embed="rId2"/>
          <a:stretch>
            <a:fillRect/>
          </a:stretch>
        </p:blipFill>
        <p:spPr>
          <a:xfrm>
            <a:off x="479246" y="675061"/>
            <a:ext cx="4351329" cy="5854614"/>
          </a:xfrm>
          <a:prstGeom prst="rect">
            <a:avLst/>
          </a:prstGeom>
        </p:spPr>
      </p:pic>
      <p:pic>
        <p:nvPicPr>
          <p:cNvPr id="4" name="图片 3">
            <a:extLst>
              <a:ext uri="{FF2B5EF4-FFF2-40B4-BE49-F238E27FC236}">
                <a16:creationId xmlns:a16="http://schemas.microsoft.com/office/drawing/2014/main" id="{968B312A-01EE-4320-85F2-92AB675F446E}"/>
              </a:ext>
            </a:extLst>
          </p:cNvPr>
          <p:cNvPicPr>
            <a:picLocks noChangeAspect="1"/>
          </p:cNvPicPr>
          <p:nvPr/>
        </p:nvPicPr>
        <p:blipFill>
          <a:blip r:embed="rId3"/>
          <a:stretch>
            <a:fillRect/>
          </a:stretch>
        </p:blipFill>
        <p:spPr>
          <a:xfrm>
            <a:off x="5013168" y="675061"/>
            <a:ext cx="6918027" cy="5854614"/>
          </a:xfrm>
          <a:prstGeom prst="rect">
            <a:avLst/>
          </a:prstGeom>
        </p:spPr>
      </p:pic>
    </p:spTree>
    <p:extLst>
      <p:ext uri="{BB962C8B-B14F-4D97-AF65-F5344CB8AC3E}">
        <p14:creationId xmlns:p14="http://schemas.microsoft.com/office/powerpoint/2010/main" val="2276352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6F1C98-235D-4C73-90C7-6195216C7CDC}"/>
              </a:ext>
            </a:extLst>
          </p:cNvPr>
          <p:cNvSpPr>
            <a:spLocks noGrp="1"/>
          </p:cNvSpPr>
          <p:nvPr>
            <p:ph type="title"/>
          </p:nvPr>
        </p:nvSpPr>
        <p:spPr/>
        <p:txBody>
          <a:bodyPr/>
          <a:lstStyle/>
          <a:p>
            <a:r>
              <a:rPr lang="en-US" altLang="zh-CN" dirty="0"/>
              <a:t>3.8. </a:t>
            </a:r>
            <a:r>
              <a:rPr lang="zh-CN" altLang="en-US" dirty="0"/>
              <a:t>数据校验的一般处理</a:t>
            </a:r>
          </a:p>
        </p:txBody>
      </p:sp>
      <p:pic>
        <p:nvPicPr>
          <p:cNvPr id="3" name="图片 2">
            <a:extLst>
              <a:ext uri="{FF2B5EF4-FFF2-40B4-BE49-F238E27FC236}">
                <a16:creationId xmlns:a16="http://schemas.microsoft.com/office/drawing/2014/main" id="{C7DB6A0F-824B-466D-B747-1C1A1DF34D7D}"/>
              </a:ext>
            </a:extLst>
          </p:cNvPr>
          <p:cNvPicPr>
            <a:picLocks noChangeAspect="1"/>
          </p:cNvPicPr>
          <p:nvPr/>
        </p:nvPicPr>
        <p:blipFill>
          <a:blip r:embed="rId2"/>
          <a:stretch>
            <a:fillRect/>
          </a:stretch>
        </p:blipFill>
        <p:spPr>
          <a:xfrm>
            <a:off x="7029627" y="1489685"/>
            <a:ext cx="4982700" cy="5162426"/>
          </a:xfrm>
          <a:prstGeom prst="rect">
            <a:avLst/>
          </a:prstGeom>
        </p:spPr>
      </p:pic>
      <p:pic>
        <p:nvPicPr>
          <p:cNvPr id="4" name="图片 3">
            <a:extLst>
              <a:ext uri="{FF2B5EF4-FFF2-40B4-BE49-F238E27FC236}">
                <a16:creationId xmlns:a16="http://schemas.microsoft.com/office/drawing/2014/main" id="{CF9B197C-EABE-4F03-B585-6CA802DB0028}"/>
              </a:ext>
            </a:extLst>
          </p:cNvPr>
          <p:cNvPicPr>
            <a:picLocks noChangeAspect="1"/>
          </p:cNvPicPr>
          <p:nvPr/>
        </p:nvPicPr>
        <p:blipFill>
          <a:blip r:embed="rId3"/>
          <a:stretch>
            <a:fillRect/>
          </a:stretch>
        </p:blipFill>
        <p:spPr>
          <a:xfrm>
            <a:off x="179673" y="669029"/>
            <a:ext cx="2764540" cy="3030959"/>
          </a:xfrm>
          <a:prstGeom prst="rect">
            <a:avLst/>
          </a:prstGeom>
        </p:spPr>
      </p:pic>
      <p:pic>
        <p:nvPicPr>
          <p:cNvPr id="5" name="图片 4">
            <a:extLst>
              <a:ext uri="{FF2B5EF4-FFF2-40B4-BE49-F238E27FC236}">
                <a16:creationId xmlns:a16="http://schemas.microsoft.com/office/drawing/2014/main" id="{2BAD9114-752B-414E-9416-D33A37CD4A53}"/>
              </a:ext>
            </a:extLst>
          </p:cNvPr>
          <p:cNvPicPr>
            <a:picLocks noChangeAspect="1"/>
          </p:cNvPicPr>
          <p:nvPr/>
        </p:nvPicPr>
        <p:blipFill>
          <a:blip r:embed="rId4"/>
          <a:stretch>
            <a:fillRect/>
          </a:stretch>
        </p:blipFill>
        <p:spPr>
          <a:xfrm>
            <a:off x="179672" y="3780713"/>
            <a:ext cx="2764539" cy="2871398"/>
          </a:xfrm>
          <a:prstGeom prst="rect">
            <a:avLst/>
          </a:prstGeom>
        </p:spPr>
      </p:pic>
      <p:pic>
        <p:nvPicPr>
          <p:cNvPr id="6" name="图片 5">
            <a:extLst>
              <a:ext uri="{FF2B5EF4-FFF2-40B4-BE49-F238E27FC236}">
                <a16:creationId xmlns:a16="http://schemas.microsoft.com/office/drawing/2014/main" id="{72FBAE24-8CDB-4F61-898C-52B69F754069}"/>
              </a:ext>
            </a:extLst>
          </p:cNvPr>
          <p:cNvPicPr>
            <a:picLocks noChangeAspect="1"/>
          </p:cNvPicPr>
          <p:nvPr/>
        </p:nvPicPr>
        <p:blipFill>
          <a:blip r:embed="rId5"/>
          <a:stretch>
            <a:fillRect/>
          </a:stretch>
        </p:blipFill>
        <p:spPr>
          <a:xfrm>
            <a:off x="3002510" y="669029"/>
            <a:ext cx="5001028" cy="920519"/>
          </a:xfrm>
          <a:prstGeom prst="rect">
            <a:avLst/>
          </a:prstGeom>
        </p:spPr>
      </p:pic>
      <p:pic>
        <p:nvPicPr>
          <p:cNvPr id="7" name="图片 6">
            <a:extLst>
              <a:ext uri="{FF2B5EF4-FFF2-40B4-BE49-F238E27FC236}">
                <a16:creationId xmlns:a16="http://schemas.microsoft.com/office/drawing/2014/main" id="{CF5CC5FE-C71D-45F1-98DE-252B9AF901B8}"/>
              </a:ext>
            </a:extLst>
          </p:cNvPr>
          <p:cNvPicPr>
            <a:picLocks noChangeAspect="1"/>
          </p:cNvPicPr>
          <p:nvPr/>
        </p:nvPicPr>
        <p:blipFill>
          <a:blip r:embed="rId6"/>
          <a:stretch>
            <a:fillRect/>
          </a:stretch>
        </p:blipFill>
        <p:spPr>
          <a:xfrm>
            <a:off x="2999840" y="4448548"/>
            <a:ext cx="4032457" cy="2203563"/>
          </a:xfrm>
          <a:prstGeom prst="rect">
            <a:avLst/>
          </a:prstGeom>
        </p:spPr>
      </p:pic>
      <p:cxnSp>
        <p:nvCxnSpPr>
          <p:cNvPr id="9" name="直接连接符 8">
            <a:extLst>
              <a:ext uri="{FF2B5EF4-FFF2-40B4-BE49-F238E27FC236}">
                <a16:creationId xmlns:a16="http://schemas.microsoft.com/office/drawing/2014/main" id="{C99D7C07-A9D4-4E06-8E0D-209E2507DF77}"/>
              </a:ext>
            </a:extLst>
          </p:cNvPr>
          <p:cNvCxnSpPr/>
          <p:nvPr/>
        </p:nvCxnSpPr>
        <p:spPr>
          <a:xfrm>
            <a:off x="3699989" y="5261317"/>
            <a:ext cx="13867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0091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3.9. MVC </a:t>
            </a:r>
            <a:r>
              <a:rPr lang="zh-CN" altLang="en-US" dirty="0"/>
              <a:t>概念总结</a:t>
            </a:r>
          </a:p>
        </p:txBody>
      </p:sp>
      <p:graphicFrame>
        <p:nvGraphicFramePr>
          <p:cNvPr id="3" name="表格 2"/>
          <p:cNvGraphicFramePr>
            <a:graphicFrameLocks noGrp="1"/>
          </p:cNvGraphicFramePr>
          <p:nvPr>
            <p:extLst>
              <p:ext uri="{D42A27DB-BD31-4B8C-83A1-F6EECF244321}">
                <p14:modId xmlns:p14="http://schemas.microsoft.com/office/powerpoint/2010/main" val="2838345702"/>
              </p:ext>
            </p:extLst>
          </p:nvPr>
        </p:nvGraphicFramePr>
        <p:xfrm>
          <a:off x="6629592" y="882127"/>
          <a:ext cx="4863087" cy="1956247"/>
        </p:xfrm>
        <a:graphic>
          <a:graphicData uri="http://schemas.openxmlformats.org/drawingml/2006/table">
            <a:tbl>
              <a:tblPr firstRow="1" bandRow="1">
                <a:effectLst/>
                <a:tableStyleId>{5C22544A-7EE6-4342-B048-85BDC9FD1C3A}</a:tableStyleId>
              </a:tblPr>
              <a:tblGrid>
                <a:gridCol w="208280">
                  <a:extLst>
                    <a:ext uri="{9D8B030D-6E8A-4147-A177-3AD203B41FA5}">
                      <a16:colId xmlns:a16="http://schemas.microsoft.com/office/drawing/2014/main" val="20000"/>
                    </a:ext>
                  </a:extLst>
                </a:gridCol>
                <a:gridCol w="4654807">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tx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latin typeface="+mj-ea"/>
                          <a:ea typeface="+mj-ea"/>
                        </a:rPr>
                        <a:t>模型（</a:t>
                      </a:r>
                      <a:r>
                        <a:rPr lang="en-US" altLang="zh-CN" sz="1600" b="1" dirty="0">
                          <a:solidFill>
                            <a:schemeClr val="tx1"/>
                          </a:solidFill>
                          <a:latin typeface="+mj-ea"/>
                          <a:ea typeface="+mj-ea"/>
                        </a:rPr>
                        <a:t>Model</a:t>
                      </a:r>
                      <a:r>
                        <a:rPr lang="zh-CN" altLang="en-US" sz="1600" b="1" dirty="0">
                          <a:solidFill>
                            <a:schemeClr val="tx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401767">
                <a:tc>
                  <a:txBody>
                    <a:bodyPr/>
                    <a:lstStyle/>
                    <a:p>
                      <a:pPr algn="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baseline="0" dirty="0">
                          <a:solidFill>
                            <a:schemeClr val="bg1">
                              <a:lumMod val="50000"/>
                            </a:schemeClr>
                          </a:solidFill>
                          <a:latin typeface="+mj-ea"/>
                          <a:ea typeface="+mj-ea"/>
                        </a:rPr>
                        <a:t>用于构造应用系统中表达现实世界中实体对象逻辑结构和对象具体状态数据的体系，一般情况下对象的状态数据通常使用数据库进行持久化处理，模型对象就是将这些数据加载到代码类中，然后通过对这些模型对象的处理来实现对现实对象状态数据的处理。</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935445581"/>
              </p:ext>
            </p:extLst>
          </p:nvPr>
        </p:nvGraphicFramePr>
        <p:xfrm>
          <a:off x="6626710" y="3248809"/>
          <a:ext cx="4916244" cy="1402080"/>
        </p:xfrm>
        <a:graphic>
          <a:graphicData uri="http://schemas.openxmlformats.org/drawingml/2006/table">
            <a:tbl>
              <a:tblPr firstRow="1" bandRow="1">
                <a:effectLst/>
                <a:tableStyleId>{5C22544A-7EE6-4342-B048-85BDC9FD1C3A}</a:tableStyleId>
              </a:tblPr>
              <a:tblGrid>
                <a:gridCol w="214850">
                  <a:extLst>
                    <a:ext uri="{9D8B030D-6E8A-4147-A177-3AD203B41FA5}">
                      <a16:colId xmlns:a16="http://schemas.microsoft.com/office/drawing/2014/main" val="20000"/>
                    </a:ext>
                  </a:extLst>
                </a:gridCol>
                <a:gridCol w="4701394">
                  <a:extLst>
                    <a:ext uri="{9D8B030D-6E8A-4147-A177-3AD203B41FA5}">
                      <a16:colId xmlns:a16="http://schemas.microsoft.com/office/drawing/2014/main" val="20001"/>
                    </a:ext>
                  </a:extLst>
                </a:gridCol>
              </a:tblGrid>
              <a:tr h="190587">
                <a:tc>
                  <a:txBody>
                    <a:bodyPr/>
                    <a:lstStyle/>
                    <a:p>
                      <a:pPr algn="r"/>
                      <a:endParaRPr lang="zh-CN" altLang="en-US" sz="1600" b="1" dirty="0">
                        <a:solidFill>
                          <a:schemeClr val="tx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latin typeface="+mj-ea"/>
                          <a:ea typeface="+mj-ea"/>
                        </a:rPr>
                        <a:t>控制器（</a:t>
                      </a:r>
                      <a:r>
                        <a:rPr lang="en-US" altLang="zh-CN" sz="1600" b="1" dirty="0">
                          <a:solidFill>
                            <a:schemeClr val="tx1"/>
                          </a:solidFill>
                          <a:latin typeface="+mj-ea"/>
                          <a:ea typeface="+mj-ea"/>
                        </a:rPr>
                        <a:t>Controller</a:t>
                      </a:r>
                      <a:r>
                        <a:rPr lang="zh-CN" altLang="en-US" sz="1600" b="1" dirty="0">
                          <a:solidFill>
                            <a:schemeClr val="tx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0000"/>
                        <a:lumOff val="40000"/>
                      </a:schemeClr>
                    </a:solidFill>
                  </a:tcPr>
                </a:tc>
                <a:extLst>
                  <a:ext uri="{0D108BD9-81ED-4DB2-BD59-A6C34878D82A}">
                    <a16:rowId xmlns:a16="http://schemas.microsoft.com/office/drawing/2014/main" val="10000"/>
                  </a:ext>
                </a:extLst>
              </a:tr>
              <a:tr h="401767">
                <a:tc>
                  <a:txBody>
                    <a:bodyPr/>
                    <a:lstStyle/>
                    <a:p>
                      <a:pPr algn="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baseline="0" dirty="0">
                          <a:solidFill>
                            <a:schemeClr val="bg1">
                              <a:lumMod val="50000"/>
                            </a:schemeClr>
                          </a:solidFill>
                          <a:latin typeface="+mj-ea"/>
                          <a:ea typeface="+mj-ea"/>
                        </a:rPr>
                        <a:t>用于处理用户交互相应的组件，通常与模型对象一起完成用户在前端提交的处理请求。通常根据用户的请求，将处理好的模型对象传递到不同的视图模型中呈现，供用户具体使用。</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5" name="矩形 4"/>
          <p:cNvSpPr/>
          <p:nvPr/>
        </p:nvSpPr>
        <p:spPr>
          <a:xfrm>
            <a:off x="570154" y="882127"/>
            <a:ext cx="5488191" cy="59167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模型（</a:t>
            </a:r>
            <a:r>
              <a:rPr lang="en-US" altLang="zh-CN" dirty="0"/>
              <a:t>Model</a:t>
            </a:r>
            <a:r>
              <a:rPr lang="zh-CN" altLang="en-US" dirty="0"/>
              <a:t>）</a:t>
            </a:r>
          </a:p>
        </p:txBody>
      </p:sp>
      <p:sp>
        <p:nvSpPr>
          <p:cNvPr id="6" name="矩形 5"/>
          <p:cNvSpPr/>
          <p:nvPr/>
        </p:nvSpPr>
        <p:spPr>
          <a:xfrm>
            <a:off x="3732902" y="2145796"/>
            <a:ext cx="2325443" cy="591671"/>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控制器（</a:t>
            </a:r>
            <a:r>
              <a:rPr lang="en-US" altLang="zh-CN" dirty="0"/>
              <a:t>Controller</a:t>
            </a:r>
            <a:r>
              <a:rPr lang="zh-CN" altLang="en-US" dirty="0"/>
              <a:t>）</a:t>
            </a:r>
          </a:p>
        </p:txBody>
      </p:sp>
      <p:sp>
        <p:nvSpPr>
          <p:cNvPr id="7" name="矩形 6"/>
          <p:cNvSpPr/>
          <p:nvPr/>
        </p:nvSpPr>
        <p:spPr>
          <a:xfrm>
            <a:off x="570154" y="2145796"/>
            <a:ext cx="2325443" cy="59167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视图（</a:t>
            </a:r>
            <a:r>
              <a:rPr lang="en-US" altLang="zh-CN" dirty="0"/>
              <a:t>View</a:t>
            </a:r>
            <a:r>
              <a:rPr lang="zh-CN" altLang="en-US" dirty="0"/>
              <a:t>）</a:t>
            </a:r>
          </a:p>
        </p:txBody>
      </p:sp>
      <p:sp>
        <p:nvSpPr>
          <p:cNvPr id="8" name="下箭头 7"/>
          <p:cNvSpPr/>
          <p:nvPr/>
        </p:nvSpPr>
        <p:spPr>
          <a:xfrm flipV="1">
            <a:off x="4795677" y="1484737"/>
            <a:ext cx="199892" cy="650120"/>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flipV="1">
            <a:off x="1632929" y="1473798"/>
            <a:ext cx="199892" cy="650120"/>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2872827" y="2288512"/>
            <a:ext cx="860073" cy="228778"/>
          </a:xfrm>
          <a:prstGeom prst="right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3007640241"/>
              </p:ext>
            </p:extLst>
          </p:nvPr>
        </p:nvGraphicFramePr>
        <p:xfrm>
          <a:off x="570153" y="3248810"/>
          <a:ext cx="5488191" cy="1402080"/>
        </p:xfrm>
        <a:graphic>
          <a:graphicData uri="http://schemas.openxmlformats.org/drawingml/2006/table">
            <a:tbl>
              <a:tblPr firstRow="1" bandRow="1">
                <a:effectLst/>
                <a:tableStyleId>{5C22544A-7EE6-4342-B048-85BDC9FD1C3A}</a:tableStyleId>
              </a:tblPr>
              <a:tblGrid>
                <a:gridCol w="239845">
                  <a:extLst>
                    <a:ext uri="{9D8B030D-6E8A-4147-A177-3AD203B41FA5}">
                      <a16:colId xmlns:a16="http://schemas.microsoft.com/office/drawing/2014/main" val="20000"/>
                    </a:ext>
                  </a:extLst>
                </a:gridCol>
                <a:gridCol w="5248346">
                  <a:extLst>
                    <a:ext uri="{9D8B030D-6E8A-4147-A177-3AD203B41FA5}">
                      <a16:colId xmlns:a16="http://schemas.microsoft.com/office/drawing/2014/main" val="20001"/>
                    </a:ext>
                  </a:extLst>
                </a:gridCol>
              </a:tblGrid>
              <a:tr h="304799">
                <a:tc>
                  <a:txBody>
                    <a:bodyPr/>
                    <a:lstStyle/>
                    <a:p>
                      <a:pPr algn="r"/>
                      <a:endParaRPr lang="zh-CN" altLang="en-US" sz="1600" b="1" dirty="0">
                        <a:solidFill>
                          <a:schemeClr val="tx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latin typeface="+mj-ea"/>
                          <a:ea typeface="+mj-ea"/>
                        </a:rPr>
                        <a:t>视图（</a:t>
                      </a:r>
                      <a:r>
                        <a:rPr lang="en-US" altLang="zh-CN" sz="1600" b="1" dirty="0">
                          <a:solidFill>
                            <a:schemeClr val="tx1"/>
                          </a:solidFill>
                          <a:latin typeface="+mj-ea"/>
                          <a:ea typeface="+mj-ea"/>
                        </a:rPr>
                        <a:t>View</a:t>
                      </a:r>
                      <a:r>
                        <a:rPr lang="zh-CN" altLang="en-US" sz="1600" b="1" dirty="0">
                          <a:solidFill>
                            <a:schemeClr val="tx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401767">
                <a:tc>
                  <a:txBody>
                    <a:bodyPr/>
                    <a:lstStyle/>
                    <a:p>
                      <a:pPr algn="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baseline="0" dirty="0">
                          <a:solidFill>
                            <a:schemeClr val="bg1">
                              <a:lumMod val="50000"/>
                            </a:schemeClr>
                          </a:solidFill>
                          <a:latin typeface="+mj-ea"/>
                          <a:ea typeface="+mj-ea"/>
                        </a:rPr>
                        <a:t>用于将模型对象数据状态以及处理要求表示为计算机用户界面接口元素的一组软件代码组件。例如将一个模型的集合表达成一个列表，并且在</a:t>
                      </a:r>
                      <a:r>
                        <a:rPr lang="en-US" altLang="zh-CN" sz="1600" b="0" baseline="0" dirty="0">
                          <a:solidFill>
                            <a:schemeClr val="bg1">
                              <a:lumMod val="50000"/>
                            </a:schemeClr>
                          </a:solidFill>
                          <a:latin typeface="+mj-ea"/>
                          <a:ea typeface="+mj-ea"/>
                        </a:rPr>
                        <a:t>UI</a:t>
                      </a:r>
                      <a:r>
                        <a:rPr lang="zh-CN" altLang="en-US" sz="1600" b="0" baseline="0" dirty="0">
                          <a:solidFill>
                            <a:schemeClr val="bg1">
                              <a:lumMod val="50000"/>
                            </a:schemeClr>
                          </a:solidFill>
                          <a:latin typeface="+mj-ea"/>
                          <a:ea typeface="+mj-ea"/>
                        </a:rPr>
                        <a:t>上面提供诸如新建、编辑、删除、检索以及翻页等处理按钮。</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995212027"/>
              </p:ext>
            </p:extLst>
          </p:nvPr>
        </p:nvGraphicFramePr>
        <p:xfrm>
          <a:off x="472299" y="5404712"/>
          <a:ext cx="11172091" cy="859272"/>
        </p:xfrm>
        <a:graphic>
          <a:graphicData uri="http://schemas.openxmlformats.org/drawingml/2006/table">
            <a:tbl>
              <a:tblPr firstRow="1" bandRow="1">
                <a:effectLst/>
                <a:tableStyleId>{5C22544A-7EE6-4342-B048-85BDC9FD1C3A}</a:tableStyleId>
              </a:tblPr>
              <a:tblGrid>
                <a:gridCol w="11172091">
                  <a:extLst>
                    <a:ext uri="{9D8B030D-6E8A-4147-A177-3AD203B41FA5}">
                      <a16:colId xmlns:a16="http://schemas.microsoft.com/office/drawing/2014/main" val="20000"/>
                    </a:ext>
                  </a:extLst>
                </a:gridCol>
              </a:tblGrid>
              <a:tr h="413795">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600" b="0" kern="1200" dirty="0">
                          <a:solidFill>
                            <a:schemeClr val="bg1">
                              <a:lumMod val="50000"/>
                            </a:schemeClr>
                          </a:solidFill>
                          <a:latin typeface="+mj-ea"/>
                          <a:ea typeface="+mj-ea"/>
                          <a:cs typeface="+mn-cs"/>
                        </a:rPr>
                        <a:t>隔离：数据获取的逻辑、数据处理的业务逻辑、数据表达</a:t>
                      </a:r>
                      <a:r>
                        <a:rPr lang="en-US" altLang="zh-CN" sz="1600" b="0" kern="1200" dirty="0">
                          <a:solidFill>
                            <a:schemeClr val="bg1">
                              <a:lumMod val="50000"/>
                            </a:schemeClr>
                          </a:solidFill>
                          <a:latin typeface="+mj-ea"/>
                          <a:ea typeface="+mj-ea"/>
                          <a:cs typeface="+mn-cs"/>
                        </a:rPr>
                        <a:t>UI</a:t>
                      </a:r>
                      <a:r>
                        <a:rPr lang="zh-CN" altLang="en-US" sz="1600" b="0" kern="1200" dirty="0">
                          <a:solidFill>
                            <a:schemeClr val="bg1">
                              <a:lumMod val="50000"/>
                            </a:schemeClr>
                          </a:solidFill>
                          <a:latin typeface="+mj-ea"/>
                          <a:ea typeface="+mj-ea"/>
                          <a:cs typeface="+mn-cs"/>
                        </a:rPr>
                        <a:t>的逻辑</a:t>
                      </a:r>
                    </a:p>
                  </a:txBody>
                  <a:tcPr marT="34290" marB="34290"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45477">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600" b="0" kern="1200" dirty="0">
                          <a:solidFill>
                            <a:schemeClr val="bg1">
                              <a:lumMod val="50000"/>
                            </a:schemeClr>
                          </a:solidFill>
                          <a:latin typeface="+mj-ea"/>
                          <a:ea typeface="+mj-ea"/>
                          <a:cs typeface="+mn-cs"/>
                        </a:rPr>
                        <a:t>松耦合：业务逻辑耦合、开发时耦合、测试时耦合</a:t>
                      </a:r>
                    </a:p>
                  </a:txBody>
                  <a:tcPr marT="34290" marB="34290"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44803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F8AB9-7BA9-4948-BD0B-B2B5C1FD0428}"/>
              </a:ext>
            </a:extLst>
          </p:cNvPr>
          <p:cNvSpPr>
            <a:spLocks noGrp="1"/>
          </p:cNvSpPr>
          <p:nvPr>
            <p:ph type="title"/>
          </p:nvPr>
        </p:nvSpPr>
        <p:spPr/>
        <p:txBody>
          <a:bodyPr/>
          <a:lstStyle/>
          <a:p>
            <a:r>
              <a:rPr lang="en-US" altLang="zh-CN" dirty="0"/>
              <a:t>3.10. ASP.Net Core </a:t>
            </a:r>
            <a:r>
              <a:rPr lang="zh-CN" altLang="en-US" dirty="0"/>
              <a:t>访问执行说明</a:t>
            </a:r>
          </a:p>
        </p:txBody>
      </p:sp>
      <p:pic>
        <p:nvPicPr>
          <p:cNvPr id="4" name="图形 3" descr="世界">
            <a:extLst>
              <a:ext uri="{FF2B5EF4-FFF2-40B4-BE49-F238E27FC236}">
                <a16:creationId xmlns:a16="http://schemas.microsoft.com/office/drawing/2014/main" id="{0CB76C3F-A28F-4825-ACDC-ACA420B025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934" y="1025622"/>
            <a:ext cx="648979" cy="648979"/>
          </a:xfrm>
          <a:prstGeom prst="rect">
            <a:avLst/>
          </a:prstGeom>
        </p:spPr>
      </p:pic>
      <p:sp>
        <p:nvSpPr>
          <p:cNvPr id="5" name="矩形 4">
            <a:extLst>
              <a:ext uri="{FF2B5EF4-FFF2-40B4-BE49-F238E27FC236}">
                <a16:creationId xmlns:a16="http://schemas.microsoft.com/office/drawing/2014/main" id="{EB35CC58-C28D-4795-9B0E-D1466BEB92CF}"/>
              </a:ext>
            </a:extLst>
          </p:cNvPr>
          <p:cNvSpPr/>
          <p:nvPr/>
        </p:nvSpPr>
        <p:spPr>
          <a:xfrm>
            <a:off x="2381123" y="1172150"/>
            <a:ext cx="1411490" cy="355941"/>
          </a:xfrm>
          <a:prstGeom prst="rect">
            <a:avLst/>
          </a:prstGeom>
          <a:solidFill>
            <a:schemeClr val="tx1"/>
          </a:solidFill>
          <a:ln w="12700">
            <a:solidFill>
              <a:srgbClr val="001D49"/>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002060"/>
                </a:solidFill>
                <a:latin typeface="+mj-ea"/>
                <a:ea typeface="+mj-ea"/>
              </a:rPr>
              <a:t>控制器</a:t>
            </a:r>
          </a:p>
        </p:txBody>
      </p:sp>
      <p:sp>
        <p:nvSpPr>
          <p:cNvPr id="6" name="矩形 5">
            <a:extLst>
              <a:ext uri="{FF2B5EF4-FFF2-40B4-BE49-F238E27FC236}">
                <a16:creationId xmlns:a16="http://schemas.microsoft.com/office/drawing/2014/main" id="{267F3E44-AF98-4686-A46D-8BF29E5A97AE}"/>
              </a:ext>
            </a:extLst>
          </p:cNvPr>
          <p:cNvSpPr/>
          <p:nvPr/>
        </p:nvSpPr>
        <p:spPr>
          <a:xfrm>
            <a:off x="6385459" y="1172144"/>
            <a:ext cx="1411490" cy="355941"/>
          </a:xfrm>
          <a:prstGeom prst="rect">
            <a:avLst/>
          </a:prstGeom>
          <a:solidFill>
            <a:schemeClr val="tx1"/>
          </a:solidFill>
          <a:ln w="12700">
            <a:solidFill>
              <a:srgbClr val="001D49"/>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002060"/>
                </a:solidFill>
                <a:latin typeface="+mj-ea"/>
                <a:ea typeface="+mj-ea"/>
              </a:rPr>
              <a:t>视图模型</a:t>
            </a:r>
          </a:p>
        </p:txBody>
      </p:sp>
      <p:sp>
        <p:nvSpPr>
          <p:cNvPr id="7" name="矩形 6">
            <a:extLst>
              <a:ext uri="{FF2B5EF4-FFF2-40B4-BE49-F238E27FC236}">
                <a16:creationId xmlns:a16="http://schemas.microsoft.com/office/drawing/2014/main" id="{B2B4DE4C-9EA5-4A40-8728-1C60CA0FB9BC}"/>
              </a:ext>
            </a:extLst>
          </p:cNvPr>
          <p:cNvSpPr/>
          <p:nvPr/>
        </p:nvSpPr>
        <p:spPr>
          <a:xfrm>
            <a:off x="4383291" y="1172145"/>
            <a:ext cx="1411490" cy="355941"/>
          </a:xfrm>
          <a:prstGeom prst="rect">
            <a:avLst/>
          </a:prstGeom>
          <a:solidFill>
            <a:schemeClr val="tx1"/>
          </a:solidFill>
          <a:ln w="12700">
            <a:solidFill>
              <a:srgbClr val="001D49"/>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002060"/>
                </a:solidFill>
                <a:latin typeface="+mj-ea"/>
                <a:ea typeface="+mj-ea"/>
              </a:rPr>
              <a:t>数据服务</a:t>
            </a:r>
          </a:p>
        </p:txBody>
      </p:sp>
      <p:sp>
        <p:nvSpPr>
          <p:cNvPr id="8" name="矩形 7">
            <a:extLst>
              <a:ext uri="{FF2B5EF4-FFF2-40B4-BE49-F238E27FC236}">
                <a16:creationId xmlns:a16="http://schemas.microsoft.com/office/drawing/2014/main" id="{8BF81AAC-1B1A-4A98-8FC3-6A66DA0293FF}"/>
              </a:ext>
            </a:extLst>
          </p:cNvPr>
          <p:cNvSpPr/>
          <p:nvPr/>
        </p:nvSpPr>
        <p:spPr>
          <a:xfrm>
            <a:off x="8387627" y="1172143"/>
            <a:ext cx="1411490" cy="355941"/>
          </a:xfrm>
          <a:prstGeom prst="rect">
            <a:avLst/>
          </a:prstGeom>
          <a:solidFill>
            <a:schemeClr val="tx1"/>
          </a:solidFill>
          <a:ln w="12700">
            <a:solidFill>
              <a:srgbClr val="001D49"/>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002060"/>
                </a:solidFill>
                <a:latin typeface="+mj-ea"/>
                <a:ea typeface="+mj-ea"/>
              </a:rPr>
              <a:t>实体模型</a:t>
            </a:r>
          </a:p>
        </p:txBody>
      </p:sp>
      <p:sp>
        <p:nvSpPr>
          <p:cNvPr id="9" name="矩形 8">
            <a:extLst>
              <a:ext uri="{FF2B5EF4-FFF2-40B4-BE49-F238E27FC236}">
                <a16:creationId xmlns:a16="http://schemas.microsoft.com/office/drawing/2014/main" id="{9047452C-0CE2-4D9E-B330-C47C29327DE3}"/>
              </a:ext>
            </a:extLst>
          </p:cNvPr>
          <p:cNvSpPr/>
          <p:nvPr/>
        </p:nvSpPr>
        <p:spPr>
          <a:xfrm>
            <a:off x="10389795" y="1172142"/>
            <a:ext cx="1411490" cy="355941"/>
          </a:xfrm>
          <a:prstGeom prst="rect">
            <a:avLst/>
          </a:prstGeom>
          <a:solidFill>
            <a:schemeClr val="tx1"/>
          </a:solidFill>
          <a:ln w="12700">
            <a:solidFill>
              <a:srgbClr val="001D49"/>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002060"/>
                </a:solidFill>
                <a:latin typeface="+mj-ea"/>
                <a:ea typeface="+mj-ea"/>
              </a:rPr>
              <a:t>数据存储</a:t>
            </a:r>
          </a:p>
        </p:txBody>
      </p:sp>
      <p:cxnSp>
        <p:nvCxnSpPr>
          <p:cNvPr id="11" name="直接连接符 10">
            <a:extLst>
              <a:ext uri="{FF2B5EF4-FFF2-40B4-BE49-F238E27FC236}">
                <a16:creationId xmlns:a16="http://schemas.microsoft.com/office/drawing/2014/main" id="{CED55287-30F3-4362-A4CA-23555BE56177}"/>
              </a:ext>
            </a:extLst>
          </p:cNvPr>
          <p:cNvCxnSpPr>
            <a:cxnSpLocks/>
            <a:stCxn id="5" idx="2"/>
          </p:cNvCxnSpPr>
          <p:nvPr/>
        </p:nvCxnSpPr>
        <p:spPr>
          <a:xfrm flipH="1">
            <a:off x="3072550" y="1528091"/>
            <a:ext cx="14318" cy="5222513"/>
          </a:xfrm>
          <a:prstGeom prst="line">
            <a:avLst/>
          </a:prstGeom>
          <a:ln w="19050">
            <a:solidFill>
              <a:srgbClr val="001D49"/>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D0250E6-04F5-4084-9803-8D621CA33D6A}"/>
              </a:ext>
            </a:extLst>
          </p:cNvPr>
          <p:cNvCxnSpPr>
            <a:cxnSpLocks/>
          </p:cNvCxnSpPr>
          <p:nvPr/>
        </p:nvCxnSpPr>
        <p:spPr>
          <a:xfrm flipH="1">
            <a:off x="5075229" y="1528091"/>
            <a:ext cx="12785" cy="5222513"/>
          </a:xfrm>
          <a:prstGeom prst="line">
            <a:avLst/>
          </a:prstGeom>
          <a:ln w="19050">
            <a:solidFill>
              <a:srgbClr val="001D49"/>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0AADA5C-45FA-4640-BC0B-94FEC9299F9A}"/>
              </a:ext>
            </a:extLst>
          </p:cNvPr>
          <p:cNvCxnSpPr/>
          <p:nvPr/>
        </p:nvCxnSpPr>
        <p:spPr>
          <a:xfrm>
            <a:off x="7077908" y="1528083"/>
            <a:ext cx="0" cy="4977037"/>
          </a:xfrm>
          <a:prstGeom prst="line">
            <a:avLst/>
          </a:prstGeom>
          <a:ln w="19050">
            <a:solidFill>
              <a:srgbClr val="001D49"/>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F1D736E-CF03-4069-91C9-5AC09F3E98B9}"/>
              </a:ext>
            </a:extLst>
          </p:cNvPr>
          <p:cNvCxnSpPr/>
          <p:nvPr/>
        </p:nvCxnSpPr>
        <p:spPr>
          <a:xfrm>
            <a:off x="9093372" y="1528083"/>
            <a:ext cx="0" cy="4977037"/>
          </a:xfrm>
          <a:prstGeom prst="line">
            <a:avLst/>
          </a:prstGeom>
          <a:ln w="19050">
            <a:solidFill>
              <a:srgbClr val="001D49"/>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E97573-E79A-4815-8266-3F7965720D4A}"/>
              </a:ext>
            </a:extLst>
          </p:cNvPr>
          <p:cNvCxnSpPr/>
          <p:nvPr/>
        </p:nvCxnSpPr>
        <p:spPr>
          <a:xfrm>
            <a:off x="11095540" y="1528083"/>
            <a:ext cx="0" cy="4977037"/>
          </a:xfrm>
          <a:prstGeom prst="line">
            <a:avLst/>
          </a:prstGeom>
          <a:ln w="19050">
            <a:solidFill>
              <a:srgbClr val="001D49"/>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A677D88-380A-4340-AEC2-B7E8259A1E15}"/>
              </a:ext>
            </a:extLst>
          </p:cNvPr>
          <p:cNvCxnSpPr/>
          <p:nvPr/>
        </p:nvCxnSpPr>
        <p:spPr>
          <a:xfrm>
            <a:off x="702423" y="1528083"/>
            <a:ext cx="0" cy="4977037"/>
          </a:xfrm>
          <a:prstGeom prst="line">
            <a:avLst/>
          </a:prstGeom>
          <a:ln w="19050">
            <a:solidFill>
              <a:srgbClr val="001D49"/>
            </a:solidFill>
            <a:prstDash val="sys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59C254C-16E3-4F96-9FFF-57B4BCCDDB1E}"/>
              </a:ext>
            </a:extLst>
          </p:cNvPr>
          <p:cNvSpPr txBox="1"/>
          <p:nvPr/>
        </p:nvSpPr>
        <p:spPr>
          <a:xfrm>
            <a:off x="302313" y="769022"/>
            <a:ext cx="800219" cy="338554"/>
          </a:xfrm>
          <a:prstGeom prst="rect">
            <a:avLst/>
          </a:prstGeom>
          <a:noFill/>
        </p:spPr>
        <p:txBody>
          <a:bodyPr wrap="none" rtlCol="0">
            <a:spAutoFit/>
          </a:bodyPr>
          <a:lstStyle/>
          <a:p>
            <a:pPr>
              <a:buNone/>
            </a:pPr>
            <a:r>
              <a:rPr lang="zh-CN" altLang="en-US" sz="1600" dirty="0">
                <a:latin typeface="+mj-ea"/>
                <a:ea typeface="+mj-ea"/>
              </a:rPr>
              <a:t>浏览器</a:t>
            </a:r>
          </a:p>
        </p:txBody>
      </p:sp>
      <p:cxnSp>
        <p:nvCxnSpPr>
          <p:cNvPr id="19" name="直接箭头连接符 18">
            <a:extLst>
              <a:ext uri="{FF2B5EF4-FFF2-40B4-BE49-F238E27FC236}">
                <a16:creationId xmlns:a16="http://schemas.microsoft.com/office/drawing/2014/main" id="{DE86AC9E-72AB-4485-81B0-C87F5CC26D64}"/>
              </a:ext>
            </a:extLst>
          </p:cNvPr>
          <p:cNvCxnSpPr/>
          <p:nvPr/>
        </p:nvCxnSpPr>
        <p:spPr>
          <a:xfrm>
            <a:off x="702422" y="1982223"/>
            <a:ext cx="2384446"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1251EA2-AFF5-4DE1-932B-5ED048290591}"/>
              </a:ext>
            </a:extLst>
          </p:cNvPr>
          <p:cNvSpPr txBox="1"/>
          <p:nvPr/>
        </p:nvSpPr>
        <p:spPr>
          <a:xfrm>
            <a:off x="785944" y="1682815"/>
            <a:ext cx="2006960" cy="276999"/>
          </a:xfrm>
          <a:prstGeom prst="rect">
            <a:avLst/>
          </a:prstGeom>
          <a:noFill/>
        </p:spPr>
        <p:txBody>
          <a:bodyPr wrap="none" rtlCol="0">
            <a:spAutoFit/>
          </a:bodyPr>
          <a:lstStyle/>
          <a:p>
            <a:pPr>
              <a:buNone/>
            </a:pPr>
            <a:r>
              <a:rPr lang="en-US" altLang="zh-CN" sz="1200" dirty="0">
                <a:solidFill>
                  <a:srgbClr val="002060"/>
                </a:solidFill>
                <a:latin typeface="+mj-ea"/>
                <a:ea typeface="+mj-ea"/>
                <a:hlinkClick r:id="rId4"/>
              </a:rPr>
              <a:t>http://.../</a:t>
            </a:r>
            <a:r>
              <a:rPr lang="en-US" altLang="zh-CN" sz="1200" dirty="0" err="1">
                <a:solidFill>
                  <a:srgbClr val="002060"/>
                </a:solidFill>
                <a:latin typeface="+mj-ea"/>
                <a:ea typeface="+mj-ea"/>
                <a:hlinkClick r:id="rId4"/>
              </a:rPr>
              <a:t>Person</a:t>
            </a:r>
            <a:r>
              <a:rPr lang="en-US" altLang="zh-CN" sz="1200" dirty="0" err="1">
                <a:solidFill>
                  <a:srgbClr val="002060"/>
                </a:solidFill>
                <a:latin typeface="+mj-ea"/>
                <a:ea typeface="+mj-ea"/>
              </a:rPr>
              <a:t>?key</a:t>
            </a:r>
            <a:r>
              <a:rPr lang="en-US" altLang="zh-CN" sz="1200" dirty="0">
                <a:solidFill>
                  <a:srgbClr val="002060"/>
                </a:solidFill>
                <a:latin typeface="+mj-ea"/>
                <a:ea typeface="+mj-ea"/>
              </a:rPr>
              <a:t>=xxx</a:t>
            </a:r>
            <a:endParaRPr lang="zh-CN" altLang="en-US" sz="1200" dirty="0">
              <a:solidFill>
                <a:srgbClr val="002060"/>
              </a:solidFill>
              <a:latin typeface="+mj-ea"/>
              <a:ea typeface="+mj-ea"/>
            </a:endParaRPr>
          </a:p>
        </p:txBody>
      </p:sp>
      <p:cxnSp>
        <p:nvCxnSpPr>
          <p:cNvPr id="21" name="直接箭头连接符 20">
            <a:extLst>
              <a:ext uri="{FF2B5EF4-FFF2-40B4-BE49-F238E27FC236}">
                <a16:creationId xmlns:a16="http://schemas.microsoft.com/office/drawing/2014/main" id="{7F931E01-2119-44C9-8AD3-CF23E427C353}"/>
              </a:ext>
            </a:extLst>
          </p:cNvPr>
          <p:cNvCxnSpPr>
            <a:cxnSpLocks/>
          </p:cNvCxnSpPr>
          <p:nvPr/>
        </p:nvCxnSpPr>
        <p:spPr>
          <a:xfrm>
            <a:off x="3086868" y="2214403"/>
            <a:ext cx="2001146"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F8BE4AC-E794-40E7-8865-D79421E7A5A8}"/>
              </a:ext>
            </a:extLst>
          </p:cNvPr>
          <p:cNvSpPr txBox="1"/>
          <p:nvPr/>
        </p:nvSpPr>
        <p:spPr>
          <a:xfrm>
            <a:off x="2275655" y="757419"/>
            <a:ext cx="1709699" cy="307777"/>
          </a:xfrm>
          <a:prstGeom prst="rect">
            <a:avLst/>
          </a:prstGeom>
          <a:noFill/>
        </p:spPr>
        <p:txBody>
          <a:bodyPr wrap="none" rtlCol="0">
            <a:spAutoFit/>
          </a:bodyPr>
          <a:lstStyle/>
          <a:p>
            <a:pPr>
              <a:buNone/>
            </a:pPr>
            <a:r>
              <a:rPr lang="en-US" altLang="zh-CN" sz="1400" b="1" dirty="0" err="1">
                <a:latin typeface="+mj-ea"/>
                <a:ea typeface="+mj-ea"/>
              </a:rPr>
              <a:t>PersonController</a:t>
            </a:r>
            <a:endParaRPr lang="zh-CN" altLang="en-US" sz="1400" b="1" dirty="0">
              <a:latin typeface="+mj-ea"/>
              <a:ea typeface="+mj-ea"/>
            </a:endParaRPr>
          </a:p>
        </p:txBody>
      </p:sp>
      <p:sp>
        <p:nvSpPr>
          <p:cNvPr id="25" name="矩形 24">
            <a:extLst>
              <a:ext uri="{FF2B5EF4-FFF2-40B4-BE49-F238E27FC236}">
                <a16:creationId xmlns:a16="http://schemas.microsoft.com/office/drawing/2014/main" id="{9BAE21DC-4C17-439F-9029-71A3B8BF11CD}"/>
              </a:ext>
            </a:extLst>
          </p:cNvPr>
          <p:cNvSpPr/>
          <p:nvPr/>
        </p:nvSpPr>
        <p:spPr>
          <a:xfrm>
            <a:off x="4274300" y="629288"/>
            <a:ext cx="1520481" cy="498598"/>
          </a:xfrm>
          <a:prstGeom prst="rect">
            <a:avLst/>
          </a:prstGeom>
        </p:spPr>
        <p:txBody>
          <a:bodyPr wrap="none">
            <a:spAutoFit/>
          </a:bodyPr>
          <a:lstStyle/>
          <a:p>
            <a:pPr algn="ctr">
              <a:buNone/>
            </a:pPr>
            <a:r>
              <a:rPr lang="en-US" altLang="zh-CN" sz="1200" dirty="0" err="1">
                <a:latin typeface="+mj-ea"/>
                <a:ea typeface="+mj-ea"/>
              </a:rPr>
              <a:t>IPersonRepository</a:t>
            </a:r>
            <a:endParaRPr lang="en-US" altLang="zh-CN" sz="1200" dirty="0">
              <a:latin typeface="+mj-ea"/>
              <a:ea typeface="+mj-ea"/>
            </a:endParaRPr>
          </a:p>
          <a:p>
            <a:pPr algn="ctr">
              <a:buNone/>
            </a:pPr>
            <a:r>
              <a:rPr lang="en-US" altLang="zh-CN" sz="1200" b="1" dirty="0">
                <a:latin typeface="+mj-ea"/>
                <a:ea typeface="+mj-ea"/>
              </a:rPr>
              <a:t>_</a:t>
            </a:r>
            <a:r>
              <a:rPr lang="en-US" altLang="zh-CN" sz="1200" b="1" dirty="0" err="1">
                <a:latin typeface="+mj-ea"/>
                <a:ea typeface="+mj-ea"/>
              </a:rPr>
              <a:t>PersonService</a:t>
            </a:r>
            <a:endParaRPr lang="zh-CN" altLang="en-US" sz="1200" b="1" dirty="0">
              <a:latin typeface="+mj-ea"/>
              <a:ea typeface="+mj-ea"/>
            </a:endParaRPr>
          </a:p>
        </p:txBody>
      </p:sp>
      <p:sp>
        <p:nvSpPr>
          <p:cNvPr id="26" name="矩形 25">
            <a:extLst>
              <a:ext uri="{FF2B5EF4-FFF2-40B4-BE49-F238E27FC236}">
                <a16:creationId xmlns:a16="http://schemas.microsoft.com/office/drawing/2014/main" id="{8A4E61BC-BB47-4A4C-AC03-5621047853E3}"/>
              </a:ext>
            </a:extLst>
          </p:cNvPr>
          <p:cNvSpPr/>
          <p:nvPr/>
        </p:nvSpPr>
        <p:spPr>
          <a:xfrm>
            <a:off x="6335324" y="631196"/>
            <a:ext cx="1511761" cy="498598"/>
          </a:xfrm>
          <a:prstGeom prst="rect">
            <a:avLst/>
          </a:prstGeom>
        </p:spPr>
        <p:txBody>
          <a:bodyPr wrap="none">
            <a:spAutoFit/>
          </a:bodyPr>
          <a:lstStyle/>
          <a:p>
            <a:pPr algn="ctr">
              <a:buNone/>
            </a:pPr>
            <a:r>
              <a:rPr lang="en-US" altLang="zh-CN" sz="1200" dirty="0" err="1">
                <a:latin typeface="+mj-ea"/>
                <a:ea typeface="+mj-ea"/>
              </a:rPr>
              <a:t>PersonViewModel</a:t>
            </a:r>
            <a:endParaRPr lang="en-US" altLang="zh-CN" sz="1200" dirty="0">
              <a:latin typeface="+mj-ea"/>
              <a:ea typeface="+mj-ea"/>
            </a:endParaRPr>
          </a:p>
          <a:p>
            <a:pPr algn="ctr">
              <a:buNone/>
            </a:pPr>
            <a:r>
              <a:rPr lang="en-US" altLang="zh-CN" sz="1200" b="1" dirty="0" err="1">
                <a:latin typeface="+mj-ea"/>
                <a:ea typeface="+mj-ea"/>
              </a:rPr>
              <a:t>personVM</a:t>
            </a:r>
            <a:endParaRPr lang="zh-CN" altLang="en-US" sz="1200" b="1" dirty="0">
              <a:latin typeface="+mj-ea"/>
              <a:ea typeface="+mj-ea"/>
            </a:endParaRPr>
          </a:p>
        </p:txBody>
      </p:sp>
      <p:sp>
        <p:nvSpPr>
          <p:cNvPr id="27" name="矩形 26">
            <a:extLst>
              <a:ext uri="{FF2B5EF4-FFF2-40B4-BE49-F238E27FC236}">
                <a16:creationId xmlns:a16="http://schemas.microsoft.com/office/drawing/2014/main" id="{ACA8570D-3EB6-4E9B-8B4C-6AAA11DDFAEC}"/>
              </a:ext>
            </a:extLst>
          </p:cNvPr>
          <p:cNvSpPr/>
          <p:nvPr/>
        </p:nvSpPr>
        <p:spPr>
          <a:xfrm>
            <a:off x="8681528" y="629288"/>
            <a:ext cx="719363" cy="498598"/>
          </a:xfrm>
          <a:prstGeom prst="rect">
            <a:avLst/>
          </a:prstGeom>
        </p:spPr>
        <p:txBody>
          <a:bodyPr wrap="none">
            <a:spAutoFit/>
          </a:bodyPr>
          <a:lstStyle/>
          <a:p>
            <a:pPr algn="ctr">
              <a:buNone/>
            </a:pPr>
            <a:r>
              <a:rPr lang="en-US" altLang="zh-CN" sz="1200" dirty="0">
                <a:latin typeface="+mj-ea"/>
                <a:ea typeface="+mj-ea"/>
              </a:rPr>
              <a:t>Person</a:t>
            </a:r>
          </a:p>
          <a:p>
            <a:pPr algn="ctr">
              <a:buNone/>
            </a:pPr>
            <a:r>
              <a:rPr lang="en-US" altLang="zh-CN" sz="1200" b="1" dirty="0">
                <a:latin typeface="+mj-ea"/>
                <a:ea typeface="+mj-ea"/>
              </a:rPr>
              <a:t>person</a:t>
            </a:r>
            <a:endParaRPr lang="zh-CN" altLang="en-US" sz="1200" b="1" dirty="0">
              <a:latin typeface="+mj-ea"/>
              <a:ea typeface="+mj-ea"/>
            </a:endParaRPr>
          </a:p>
        </p:txBody>
      </p:sp>
      <p:sp>
        <p:nvSpPr>
          <p:cNvPr id="28" name="文本框 27">
            <a:extLst>
              <a:ext uri="{FF2B5EF4-FFF2-40B4-BE49-F238E27FC236}">
                <a16:creationId xmlns:a16="http://schemas.microsoft.com/office/drawing/2014/main" id="{55A3CD00-A271-4489-803D-3487B5472218}"/>
              </a:ext>
            </a:extLst>
          </p:cNvPr>
          <p:cNvSpPr txBox="1"/>
          <p:nvPr/>
        </p:nvSpPr>
        <p:spPr>
          <a:xfrm>
            <a:off x="10466030" y="783296"/>
            <a:ext cx="1274323" cy="307777"/>
          </a:xfrm>
          <a:prstGeom prst="rect">
            <a:avLst/>
          </a:prstGeom>
          <a:noFill/>
        </p:spPr>
        <p:txBody>
          <a:bodyPr wrap="none" rtlCol="0">
            <a:spAutoFit/>
          </a:bodyPr>
          <a:lstStyle/>
          <a:p>
            <a:pPr>
              <a:buNone/>
            </a:pPr>
            <a:r>
              <a:rPr lang="en-US" altLang="zh-CN" sz="1400" b="1" dirty="0" err="1">
                <a:latin typeface="+mj-ea"/>
                <a:ea typeface="+mj-ea"/>
              </a:rPr>
              <a:t>PersonStore</a:t>
            </a:r>
            <a:endParaRPr lang="zh-CN" altLang="en-US" sz="1400" b="1" dirty="0">
              <a:latin typeface="+mj-ea"/>
              <a:ea typeface="+mj-ea"/>
            </a:endParaRPr>
          </a:p>
        </p:txBody>
      </p:sp>
      <p:sp>
        <p:nvSpPr>
          <p:cNvPr id="29" name="文本框 28">
            <a:extLst>
              <a:ext uri="{FF2B5EF4-FFF2-40B4-BE49-F238E27FC236}">
                <a16:creationId xmlns:a16="http://schemas.microsoft.com/office/drawing/2014/main" id="{3B161631-5DA7-41AD-A4CE-912B3209ACAA}"/>
              </a:ext>
            </a:extLst>
          </p:cNvPr>
          <p:cNvSpPr txBox="1"/>
          <p:nvPr/>
        </p:nvSpPr>
        <p:spPr>
          <a:xfrm>
            <a:off x="3438566" y="1937399"/>
            <a:ext cx="1349857" cy="276999"/>
          </a:xfrm>
          <a:prstGeom prst="rect">
            <a:avLst/>
          </a:prstGeom>
          <a:noFill/>
        </p:spPr>
        <p:txBody>
          <a:bodyPr wrap="none" rtlCol="0">
            <a:spAutoFit/>
          </a:bodyPr>
          <a:lstStyle/>
          <a:p>
            <a:pPr>
              <a:buNone/>
            </a:pPr>
            <a:r>
              <a:rPr lang="en-US" altLang="zh-CN" sz="1200" dirty="0" err="1">
                <a:solidFill>
                  <a:srgbClr val="002060"/>
                </a:solidFill>
                <a:latin typeface="+mj-ea"/>
                <a:ea typeface="+mj-ea"/>
              </a:rPr>
              <a:t>GetPersons</a:t>
            </a:r>
            <a:r>
              <a:rPr lang="en-US" altLang="zh-CN" sz="1200" dirty="0">
                <a:solidFill>
                  <a:srgbClr val="002060"/>
                </a:solidFill>
                <a:latin typeface="+mj-ea"/>
                <a:ea typeface="+mj-ea"/>
              </a:rPr>
              <a:t>(xxx)</a:t>
            </a:r>
            <a:endParaRPr lang="zh-CN" altLang="en-US" sz="1200" dirty="0">
              <a:solidFill>
                <a:srgbClr val="002060"/>
              </a:solidFill>
              <a:latin typeface="+mj-ea"/>
              <a:ea typeface="+mj-ea"/>
            </a:endParaRPr>
          </a:p>
        </p:txBody>
      </p:sp>
      <p:cxnSp>
        <p:nvCxnSpPr>
          <p:cNvPr id="30" name="直接箭头连接符 29">
            <a:extLst>
              <a:ext uri="{FF2B5EF4-FFF2-40B4-BE49-F238E27FC236}">
                <a16:creationId xmlns:a16="http://schemas.microsoft.com/office/drawing/2014/main" id="{4F5D22D0-375A-4832-8443-98ABA9519238}"/>
              </a:ext>
            </a:extLst>
          </p:cNvPr>
          <p:cNvCxnSpPr>
            <a:cxnSpLocks/>
          </p:cNvCxnSpPr>
          <p:nvPr/>
        </p:nvCxnSpPr>
        <p:spPr>
          <a:xfrm>
            <a:off x="5088014" y="2337140"/>
            <a:ext cx="4005358"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D96D94C-3C70-4A92-AACB-A76C4836CF2A}"/>
              </a:ext>
            </a:extLst>
          </p:cNvPr>
          <p:cNvCxnSpPr>
            <a:cxnSpLocks/>
          </p:cNvCxnSpPr>
          <p:nvPr/>
        </p:nvCxnSpPr>
        <p:spPr>
          <a:xfrm flipH="1">
            <a:off x="5088014" y="2669132"/>
            <a:ext cx="4005358" cy="0"/>
          </a:xfrm>
          <a:prstGeom prst="straightConnector1">
            <a:avLst/>
          </a:prstGeom>
          <a:ln>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E37416E-585C-4D31-B834-F3576A27F43B}"/>
              </a:ext>
            </a:extLst>
          </p:cNvPr>
          <p:cNvCxnSpPr>
            <a:cxnSpLocks/>
          </p:cNvCxnSpPr>
          <p:nvPr/>
        </p:nvCxnSpPr>
        <p:spPr>
          <a:xfrm flipH="1">
            <a:off x="3085335" y="2770816"/>
            <a:ext cx="2002679" cy="0"/>
          </a:xfrm>
          <a:prstGeom prst="straightConnector1">
            <a:avLst/>
          </a:prstGeom>
          <a:ln>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96CB2AF-4DA1-406E-B095-7B8AFC3E305F}"/>
              </a:ext>
            </a:extLst>
          </p:cNvPr>
          <p:cNvSpPr txBox="1"/>
          <p:nvPr/>
        </p:nvSpPr>
        <p:spPr>
          <a:xfrm>
            <a:off x="3438565" y="2493811"/>
            <a:ext cx="1159100" cy="276999"/>
          </a:xfrm>
          <a:prstGeom prst="rect">
            <a:avLst/>
          </a:prstGeom>
          <a:noFill/>
        </p:spPr>
        <p:txBody>
          <a:bodyPr wrap="none" rtlCol="0">
            <a:spAutoFit/>
          </a:bodyPr>
          <a:lstStyle/>
          <a:p>
            <a:pPr>
              <a:buNone/>
            </a:pPr>
            <a:r>
              <a:rPr lang="en-US" altLang="zh-CN" sz="1200" dirty="0">
                <a:solidFill>
                  <a:srgbClr val="00B050"/>
                </a:solidFill>
                <a:latin typeface="+mj-ea"/>
                <a:ea typeface="+mj-ea"/>
              </a:rPr>
              <a:t>List&lt;Person&gt;</a:t>
            </a:r>
            <a:endParaRPr lang="zh-CN" altLang="en-US" sz="1200" dirty="0">
              <a:solidFill>
                <a:srgbClr val="00B050"/>
              </a:solidFill>
              <a:latin typeface="+mj-ea"/>
              <a:ea typeface="+mj-ea"/>
            </a:endParaRPr>
          </a:p>
        </p:txBody>
      </p:sp>
      <p:cxnSp>
        <p:nvCxnSpPr>
          <p:cNvPr id="38" name="直接箭头连接符 37">
            <a:extLst>
              <a:ext uri="{FF2B5EF4-FFF2-40B4-BE49-F238E27FC236}">
                <a16:creationId xmlns:a16="http://schemas.microsoft.com/office/drawing/2014/main" id="{DB5B5B7D-4A89-4395-938D-402B38162F4D}"/>
              </a:ext>
            </a:extLst>
          </p:cNvPr>
          <p:cNvCxnSpPr>
            <a:cxnSpLocks/>
          </p:cNvCxnSpPr>
          <p:nvPr/>
        </p:nvCxnSpPr>
        <p:spPr>
          <a:xfrm>
            <a:off x="3072550" y="3029589"/>
            <a:ext cx="4005358"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9E0F804-B681-420D-BE77-039C60DA4FCB}"/>
              </a:ext>
            </a:extLst>
          </p:cNvPr>
          <p:cNvCxnSpPr>
            <a:cxnSpLocks/>
          </p:cNvCxnSpPr>
          <p:nvPr/>
        </p:nvCxnSpPr>
        <p:spPr>
          <a:xfrm flipH="1">
            <a:off x="3072550" y="3471958"/>
            <a:ext cx="4005358" cy="0"/>
          </a:xfrm>
          <a:prstGeom prst="straightConnector1">
            <a:avLst/>
          </a:prstGeom>
          <a:ln>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00074BB6-131D-4C28-9D9B-BA189507FF13}"/>
              </a:ext>
            </a:extLst>
          </p:cNvPr>
          <p:cNvSpPr txBox="1"/>
          <p:nvPr/>
        </p:nvSpPr>
        <p:spPr>
          <a:xfrm>
            <a:off x="3158972" y="3152001"/>
            <a:ext cx="1987852" cy="276999"/>
          </a:xfrm>
          <a:prstGeom prst="rect">
            <a:avLst/>
          </a:prstGeom>
          <a:noFill/>
        </p:spPr>
        <p:txBody>
          <a:bodyPr wrap="none" rtlCol="0">
            <a:spAutoFit/>
          </a:bodyPr>
          <a:lstStyle/>
          <a:p>
            <a:pPr>
              <a:buNone/>
            </a:pPr>
            <a:r>
              <a:rPr lang="en-US" altLang="zh-CN" sz="1200" dirty="0">
                <a:solidFill>
                  <a:srgbClr val="00B050"/>
                </a:solidFill>
                <a:latin typeface="+mj-ea"/>
                <a:ea typeface="+mj-ea"/>
              </a:rPr>
              <a:t>List&lt;</a:t>
            </a:r>
            <a:r>
              <a:rPr lang="en-US" altLang="zh-CN" sz="1200" dirty="0" err="1">
                <a:solidFill>
                  <a:srgbClr val="00B050"/>
                </a:solidFill>
                <a:latin typeface="+mj-ea"/>
                <a:ea typeface="+mj-ea"/>
              </a:rPr>
              <a:t>PersonViewModel</a:t>
            </a:r>
            <a:r>
              <a:rPr lang="en-US" altLang="zh-CN" sz="1200" dirty="0">
                <a:solidFill>
                  <a:srgbClr val="00B050"/>
                </a:solidFill>
                <a:latin typeface="+mj-ea"/>
                <a:ea typeface="+mj-ea"/>
              </a:rPr>
              <a:t>&gt;</a:t>
            </a:r>
            <a:endParaRPr lang="zh-CN" altLang="en-US" sz="1200" dirty="0">
              <a:solidFill>
                <a:srgbClr val="00B050"/>
              </a:solidFill>
              <a:latin typeface="+mj-ea"/>
              <a:ea typeface="+mj-ea"/>
            </a:endParaRPr>
          </a:p>
        </p:txBody>
      </p:sp>
      <p:cxnSp>
        <p:nvCxnSpPr>
          <p:cNvPr id="41" name="直接箭头连接符 40">
            <a:extLst>
              <a:ext uri="{FF2B5EF4-FFF2-40B4-BE49-F238E27FC236}">
                <a16:creationId xmlns:a16="http://schemas.microsoft.com/office/drawing/2014/main" id="{E9999E3F-AAF0-4181-B46A-C2FBF42D557A}"/>
              </a:ext>
            </a:extLst>
          </p:cNvPr>
          <p:cNvCxnSpPr>
            <a:cxnSpLocks/>
          </p:cNvCxnSpPr>
          <p:nvPr/>
        </p:nvCxnSpPr>
        <p:spPr>
          <a:xfrm>
            <a:off x="9102811" y="2436534"/>
            <a:ext cx="2001146"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578DA12-7447-4A94-A852-45F540482B69}"/>
              </a:ext>
            </a:extLst>
          </p:cNvPr>
          <p:cNvCxnSpPr>
            <a:cxnSpLocks/>
          </p:cNvCxnSpPr>
          <p:nvPr/>
        </p:nvCxnSpPr>
        <p:spPr>
          <a:xfrm flipH="1">
            <a:off x="9102045" y="2581773"/>
            <a:ext cx="2002679" cy="0"/>
          </a:xfrm>
          <a:prstGeom prst="straightConnector1">
            <a:avLst/>
          </a:prstGeom>
          <a:ln>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4699060-E7C3-4FF0-B77E-B0F6033ED8F9}"/>
              </a:ext>
            </a:extLst>
          </p:cNvPr>
          <p:cNvCxnSpPr>
            <a:cxnSpLocks/>
          </p:cNvCxnSpPr>
          <p:nvPr/>
        </p:nvCxnSpPr>
        <p:spPr>
          <a:xfrm flipH="1">
            <a:off x="703188" y="3691865"/>
            <a:ext cx="2382913" cy="0"/>
          </a:xfrm>
          <a:prstGeom prst="straightConnector1">
            <a:avLst/>
          </a:prstGeom>
          <a:ln>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0462CDE4-53A8-4EF6-8060-17012BBA2BDC}"/>
              </a:ext>
            </a:extLst>
          </p:cNvPr>
          <p:cNvSpPr txBox="1"/>
          <p:nvPr/>
        </p:nvSpPr>
        <p:spPr>
          <a:xfrm>
            <a:off x="1174979" y="3392456"/>
            <a:ext cx="1420582" cy="276999"/>
          </a:xfrm>
          <a:prstGeom prst="rect">
            <a:avLst/>
          </a:prstGeom>
          <a:noFill/>
        </p:spPr>
        <p:txBody>
          <a:bodyPr wrap="none" rtlCol="0">
            <a:spAutoFit/>
          </a:bodyPr>
          <a:lstStyle/>
          <a:p>
            <a:pPr>
              <a:buNone/>
            </a:pPr>
            <a:r>
              <a:rPr lang="en-US" altLang="zh-CN" sz="1200" dirty="0">
                <a:solidFill>
                  <a:srgbClr val="00B050"/>
                </a:solidFill>
                <a:latin typeface="+mj-ea"/>
                <a:ea typeface="+mj-ea"/>
              </a:rPr>
              <a:t>Index </a:t>
            </a:r>
            <a:r>
              <a:rPr lang="zh-CN" altLang="en-US" sz="1200" dirty="0">
                <a:solidFill>
                  <a:srgbClr val="00B050"/>
                </a:solidFill>
                <a:latin typeface="+mj-ea"/>
                <a:ea typeface="+mj-ea"/>
              </a:rPr>
              <a:t>视图 </a:t>
            </a:r>
            <a:r>
              <a:rPr lang="en-US" altLang="zh-CN" sz="1200" dirty="0">
                <a:solidFill>
                  <a:srgbClr val="00B050"/>
                </a:solidFill>
                <a:latin typeface="+mj-ea"/>
                <a:ea typeface="+mj-ea"/>
              </a:rPr>
              <a:t>HTML</a:t>
            </a:r>
            <a:endParaRPr lang="zh-CN" altLang="en-US" sz="1200" dirty="0">
              <a:solidFill>
                <a:srgbClr val="00B050"/>
              </a:solidFill>
              <a:latin typeface="+mj-ea"/>
              <a:ea typeface="+mj-ea"/>
            </a:endParaRPr>
          </a:p>
        </p:txBody>
      </p:sp>
      <p:cxnSp>
        <p:nvCxnSpPr>
          <p:cNvPr id="46" name="直接箭头连接符 45">
            <a:extLst>
              <a:ext uri="{FF2B5EF4-FFF2-40B4-BE49-F238E27FC236}">
                <a16:creationId xmlns:a16="http://schemas.microsoft.com/office/drawing/2014/main" id="{A613EE9D-8E48-4C9E-A137-86C4111E6ED5}"/>
              </a:ext>
            </a:extLst>
          </p:cNvPr>
          <p:cNvCxnSpPr/>
          <p:nvPr/>
        </p:nvCxnSpPr>
        <p:spPr>
          <a:xfrm>
            <a:off x="695500" y="4266080"/>
            <a:ext cx="2384446"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DB600FF-4EFF-47F5-B3A4-F500181FD998}"/>
              </a:ext>
            </a:extLst>
          </p:cNvPr>
          <p:cNvSpPr txBox="1"/>
          <p:nvPr/>
        </p:nvSpPr>
        <p:spPr>
          <a:xfrm>
            <a:off x="779022" y="3966672"/>
            <a:ext cx="1875385" cy="276999"/>
          </a:xfrm>
          <a:prstGeom prst="rect">
            <a:avLst/>
          </a:prstGeom>
          <a:noFill/>
        </p:spPr>
        <p:txBody>
          <a:bodyPr wrap="none" rtlCol="0">
            <a:spAutoFit/>
          </a:bodyPr>
          <a:lstStyle/>
          <a:p>
            <a:pPr>
              <a:buNone/>
            </a:pPr>
            <a:r>
              <a:rPr lang="en-US" altLang="zh-CN" sz="1200" dirty="0">
                <a:solidFill>
                  <a:srgbClr val="002060"/>
                </a:solidFill>
                <a:latin typeface="+mj-ea"/>
                <a:ea typeface="+mj-ea"/>
                <a:hlinkClick r:id="rId4"/>
              </a:rPr>
              <a:t>http://.../Person</a:t>
            </a:r>
            <a:r>
              <a:rPr lang="en-US" altLang="zh-CN" sz="1200" dirty="0">
                <a:solidFill>
                  <a:srgbClr val="002060"/>
                </a:solidFill>
                <a:latin typeface="+mj-ea"/>
                <a:ea typeface="+mj-ea"/>
              </a:rPr>
              <a:t>/Create</a:t>
            </a:r>
            <a:endParaRPr lang="zh-CN" altLang="en-US" sz="1200" dirty="0">
              <a:solidFill>
                <a:srgbClr val="002060"/>
              </a:solidFill>
              <a:latin typeface="+mj-ea"/>
              <a:ea typeface="+mj-ea"/>
            </a:endParaRPr>
          </a:p>
        </p:txBody>
      </p:sp>
      <p:cxnSp>
        <p:nvCxnSpPr>
          <p:cNvPr id="48" name="直接箭头连接符 47">
            <a:extLst>
              <a:ext uri="{FF2B5EF4-FFF2-40B4-BE49-F238E27FC236}">
                <a16:creationId xmlns:a16="http://schemas.microsoft.com/office/drawing/2014/main" id="{73DC687F-900F-4637-9049-E2743A946AC4}"/>
              </a:ext>
            </a:extLst>
          </p:cNvPr>
          <p:cNvCxnSpPr>
            <a:cxnSpLocks/>
          </p:cNvCxnSpPr>
          <p:nvPr/>
        </p:nvCxnSpPr>
        <p:spPr>
          <a:xfrm>
            <a:off x="3086868" y="4410393"/>
            <a:ext cx="6006504"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F9D3431-F69D-46A1-A433-E44905CF4177}"/>
              </a:ext>
            </a:extLst>
          </p:cNvPr>
          <p:cNvCxnSpPr>
            <a:cxnSpLocks/>
          </p:cNvCxnSpPr>
          <p:nvPr/>
        </p:nvCxnSpPr>
        <p:spPr>
          <a:xfrm flipH="1">
            <a:off x="3072550" y="4685148"/>
            <a:ext cx="6015177" cy="0"/>
          </a:xfrm>
          <a:prstGeom prst="straightConnector1">
            <a:avLst/>
          </a:prstGeom>
          <a:ln>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CCBBD0BE-A113-4362-B9E0-E9ADA0EF7765}"/>
              </a:ext>
            </a:extLst>
          </p:cNvPr>
          <p:cNvSpPr txBox="1"/>
          <p:nvPr/>
        </p:nvSpPr>
        <p:spPr>
          <a:xfrm>
            <a:off x="3405804" y="4409597"/>
            <a:ext cx="692369" cy="276999"/>
          </a:xfrm>
          <a:prstGeom prst="rect">
            <a:avLst/>
          </a:prstGeom>
          <a:noFill/>
        </p:spPr>
        <p:txBody>
          <a:bodyPr wrap="none" rtlCol="0">
            <a:spAutoFit/>
          </a:bodyPr>
          <a:lstStyle/>
          <a:p>
            <a:pPr>
              <a:buNone/>
            </a:pPr>
            <a:r>
              <a:rPr lang="en-US" altLang="zh-CN" sz="1200" dirty="0">
                <a:solidFill>
                  <a:srgbClr val="00B050"/>
                </a:solidFill>
                <a:latin typeface="+mj-ea"/>
                <a:ea typeface="+mj-ea"/>
              </a:rPr>
              <a:t>person</a:t>
            </a:r>
            <a:endParaRPr lang="zh-CN" altLang="en-US" sz="1200" dirty="0">
              <a:solidFill>
                <a:srgbClr val="00B050"/>
              </a:solidFill>
              <a:latin typeface="+mj-ea"/>
              <a:ea typeface="+mj-ea"/>
            </a:endParaRPr>
          </a:p>
        </p:txBody>
      </p:sp>
      <p:cxnSp>
        <p:nvCxnSpPr>
          <p:cNvPr id="53" name="直接箭头连接符 52">
            <a:extLst>
              <a:ext uri="{FF2B5EF4-FFF2-40B4-BE49-F238E27FC236}">
                <a16:creationId xmlns:a16="http://schemas.microsoft.com/office/drawing/2014/main" id="{54B2162D-8BAA-417B-8582-00CFF9699D95}"/>
              </a:ext>
            </a:extLst>
          </p:cNvPr>
          <p:cNvCxnSpPr>
            <a:cxnSpLocks/>
          </p:cNvCxnSpPr>
          <p:nvPr/>
        </p:nvCxnSpPr>
        <p:spPr>
          <a:xfrm>
            <a:off x="3086868" y="4912599"/>
            <a:ext cx="4005358"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A5A9460-E203-4CD0-A947-19081BFF816F}"/>
              </a:ext>
            </a:extLst>
          </p:cNvPr>
          <p:cNvCxnSpPr>
            <a:cxnSpLocks/>
          </p:cNvCxnSpPr>
          <p:nvPr/>
        </p:nvCxnSpPr>
        <p:spPr>
          <a:xfrm flipH="1">
            <a:off x="3072550" y="5238367"/>
            <a:ext cx="4005358" cy="0"/>
          </a:xfrm>
          <a:prstGeom prst="straightConnector1">
            <a:avLst/>
          </a:prstGeom>
          <a:ln>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9A77D869-E581-49D1-B833-DAF807BDA741}"/>
              </a:ext>
            </a:extLst>
          </p:cNvPr>
          <p:cNvSpPr txBox="1"/>
          <p:nvPr/>
        </p:nvSpPr>
        <p:spPr>
          <a:xfrm>
            <a:off x="3421125" y="4965716"/>
            <a:ext cx="947247" cy="276999"/>
          </a:xfrm>
          <a:prstGeom prst="rect">
            <a:avLst/>
          </a:prstGeom>
          <a:noFill/>
        </p:spPr>
        <p:txBody>
          <a:bodyPr wrap="none" rtlCol="0">
            <a:spAutoFit/>
          </a:bodyPr>
          <a:lstStyle/>
          <a:p>
            <a:pPr>
              <a:buNone/>
            </a:pPr>
            <a:r>
              <a:rPr lang="en-US" altLang="zh-CN" sz="1200" dirty="0" err="1">
                <a:solidFill>
                  <a:srgbClr val="00B050"/>
                </a:solidFill>
                <a:latin typeface="+mj-ea"/>
                <a:ea typeface="+mj-ea"/>
              </a:rPr>
              <a:t>personVM</a:t>
            </a:r>
            <a:endParaRPr lang="zh-CN" altLang="en-US" sz="1200" dirty="0">
              <a:solidFill>
                <a:srgbClr val="00B050"/>
              </a:solidFill>
              <a:latin typeface="+mj-ea"/>
              <a:ea typeface="+mj-ea"/>
            </a:endParaRPr>
          </a:p>
        </p:txBody>
      </p:sp>
      <p:cxnSp>
        <p:nvCxnSpPr>
          <p:cNvPr id="56" name="直接箭头连接符 55">
            <a:extLst>
              <a:ext uri="{FF2B5EF4-FFF2-40B4-BE49-F238E27FC236}">
                <a16:creationId xmlns:a16="http://schemas.microsoft.com/office/drawing/2014/main" id="{C3B86AC4-1296-4BDF-B308-2E29249B7ED9}"/>
              </a:ext>
            </a:extLst>
          </p:cNvPr>
          <p:cNvCxnSpPr>
            <a:cxnSpLocks/>
          </p:cNvCxnSpPr>
          <p:nvPr/>
        </p:nvCxnSpPr>
        <p:spPr>
          <a:xfrm flipH="1">
            <a:off x="703955" y="5386258"/>
            <a:ext cx="2382913" cy="0"/>
          </a:xfrm>
          <a:prstGeom prst="straightConnector1">
            <a:avLst/>
          </a:prstGeom>
          <a:ln>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BA11394-4EB8-48C4-A757-FD48FF1AD351}"/>
              </a:ext>
            </a:extLst>
          </p:cNvPr>
          <p:cNvSpPr txBox="1"/>
          <p:nvPr/>
        </p:nvSpPr>
        <p:spPr>
          <a:xfrm>
            <a:off x="1205721" y="5102098"/>
            <a:ext cx="1492460" cy="276999"/>
          </a:xfrm>
          <a:prstGeom prst="rect">
            <a:avLst/>
          </a:prstGeom>
          <a:noFill/>
        </p:spPr>
        <p:txBody>
          <a:bodyPr wrap="none" rtlCol="0">
            <a:spAutoFit/>
          </a:bodyPr>
          <a:lstStyle/>
          <a:p>
            <a:pPr>
              <a:buNone/>
            </a:pPr>
            <a:r>
              <a:rPr lang="en-US" altLang="zh-CN" sz="1200" dirty="0">
                <a:solidFill>
                  <a:srgbClr val="00B050"/>
                </a:solidFill>
                <a:latin typeface="+mj-ea"/>
                <a:ea typeface="+mj-ea"/>
              </a:rPr>
              <a:t>Create </a:t>
            </a:r>
            <a:r>
              <a:rPr lang="zh-CN" altLang="en-US" sz="1200" dirty="0">
                <a:solidFill>
                  <a:srgbClr val="00B050"/>
                </a:solidFill>
                <a:latin typeface="+mj-ea"/>
                <a:ea typeface="+mj-ea"/>
              </a:rPr>
              <a:t>视图 </a:t>
            </a:r>
            <a:r>
              <a:rPr lang="en-US" altLang="zh-CN" sz="1200" dirty="0">
                <a:solidFill>
                  <a:srgbClr val="00B050"/>
                </a:solidFill>
                <a:latin typeface="+mj-ea"/>
                <a:ea typeface="+mj-ea"/>
              </a:rPr>
              <a:t>HTML</a:t>
            </a:r>
            <a:endParaRPr lang="zh-CN" altLang="en-US" sz="1200" dirty="0">
              <a:solidFill>
                <a:srgbClr val="00B050"/>
              </a:solidFill>
              <a:latin typeface="+mj-ea"/>
              <a:ea typeface="+mj-ea"/>
            </a:endParaRPr>
          </a:p>
        </p:txBody>
      </p:sp>
      <p:cxnSp>
        <p:nvCxnSpPr>
          <p:cNvPr id="58" name="直接箭头连接符 57">
            <a:extLst>
              <a:ext uri="{FF2B5EF4-FFF2-40B4-BE49-F238E27FC236}">
                <a16:creationId xmlns:a16="http://schemas.microsoft.com/office/drawing/2014/main" id="{F5B8C48D-5240-494D-BA94-55A6329CE7F1}"/>
              </a:ext>
            </a:extLst>
          </p:cNvPr>
          <p:cNvCxnSpPr/>
          <p:nvPr/>
        </p:nvCxnSpPr>
        <p:spPr>
          <a:xfrm>
            <a:off x="704380" y="5711603"/>
            <a:ext cx="2384446"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DE66BF1F-7E7F-42DC-9A80-4E9E4175200A}"/>
              </a:ext>
            </a:extLst>
          </p:cNvPr>
          <p:cNvSpPr txBox="1"/>
          <p:nvPr/>
        </p:nvSpPr>
        <p:spPr>
          <a:xfrm>
            <a:off x="1095375" y="5444881"/>
            <a:ext cx="1671996" cy="276999"/>
          </a:xfrm>
          <a:prstGeom prst="rect">
            <a:avLst/>
          </a:prstGeom>
          <a:noFill/>
        </p:spPr>
        <p:txBody>
          <a:bodyPr wrap="none" rtlCol="0">
            <a:spAutoFit/>
          </a:bodyPr>
          <a:lstStyle/>
          <a:p>
            <a:pPr>
              <a:buNone/>
            </a:pPr>
            <a:r>
              <a:rPr lang="zh-CN" altLang="en-US" sz="1200" dirty="0">
                <a:solidFill>
                  <a:srgbClr val="002060"/>
                </a:solidFill>
                <a:latin typeface="+mj-ea"/>
                <a:ea typeface="+mj-ea"/>
              </a:rPr>
              <a:t>提交</a:t>
            </a:r>
            <a:r>
              <a:rPr lang="en-US" altLang="zh-CN" sz="1200" dirty="0">
                <a:solidFill>
                  <a:srgbClr val="002060"/>
                </a:solidFill>
                <a:latin typeface="+mj-ea"/>
                <a:ea typeface="+mj-ea"/>
              </a:rPr>
              <a:t> Create </a:t>
            </a:r>
            <a:r>
              <a:rPr lang="zh-CN" altLang="en-US" sz="1200" dirty="0">
                <a:solidFill>
                  <a:srgbClr val="002060"/>
                </a:solidFill>
                <a:latin typeface="+mj-ea"/>
                <a:ea typeface="+mj-ea"/>
              </a:rPr>
              <a:t>视图表单</a:t>
            </a:r>
          </a:p>
        </p:txBody>
      </p:sp>
      <p:cxnSp>
        <p:nvCxnSpPr>
          <p:cNvPr id="60" name="直接箭头连接符 59">
            <a:extLst>
              <a:ext uri="{FF2B5EF4-FFF2-40B4-BE49-F238E27FC236}">
                <a16:creationId xmlns:a16="http://schemas.microsoft.com/office/drawing/2014/main" id="{AF5D81E1-26AF-4D5D-AF1E-02BAAB222C7D}"/>
              </a:ext>
            </a:extLst>
          </p:cNvPr>
          <p:cNvCxnSpPr>
            <a:cxnSpLocks/>
          </p:cNvCxnSpPr>
          <p:nvPr/>
        </p:nvCxnSpPr>
        <p:spPr>
          <a:xfrm>
            <a:off x="3096833" y="6159117"/>
            <a:ext cx="3981075"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B9C28D4-8565-4244-A966-00DE7BAE25E6}"/>
              </a:ext>
            </a:extLst>
          </p:cNvPr>
          <p:cNvCxnSpPr>
            <a:cxnSpLocks/>
          </p:cNvCxnSpPr>
          <p:nvPr/>
        </p:nvCxnSpPr>
        <p:spPr>
          <a:xfrm flipH="1">
            <a:off x="3072550" y="6386090"/>
            <a:ext cx="4005358" cy="0"/>
          </a:xfrm>
          <a:prstGeom prst="straightConnector1">
            <a:avLst/>
          </a:prstGeom>
          <a:ln>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F62BBA7C-62E4-4CF2-8DCD-53EE77D896E1}"/>
              </a:ext>
            </a:extLst>
          </p:cNvPr>
          <p:cNvSpPr txBox="1"/>
          <p:nvPr/>
        </p:nvSpPr>
        <p:spPr>
          <a:xfrm>
            <a:off x="3359665" y="5819051"/>
            <a:ext cx="658450" cy="276999"/>
          </a:xfrm>
          <a:prstGeom prst="rect">
            <a:avLst/>
          </a:prstGeom>
          <a:noFill/>
        </p:spPr>
        <p:txBody>
          <a:bodyPr wrap="none" rtlCol="0">
            <a:spAutoFit/>
          </a:bodyPr>
          <a:lstStyle/>
          <a:p>
            <a:pPr>
              <a:buNone/>
            </a:pPr>
            <a:r>
              <a:rPr lang="en-US" altLang="zh-CN" sz="1200" dirty="0" err="1">
                <a:solidFill>
                  <a:srgbClr val="002060"/>
                </a:solidFill>
                <a:latin typeface="+mj-ea"/>
                <a:ea typeface="+mj-ea"/>
              </a:rPr>
              <a:t>IsValid</a:t>
            </a:r>
            <a:endParaRPr lang="zh-CN" altLang="en-US" sz="1200" dirty="0">
              <a:solidFill>
                <a:srgbClr val="002060"/>
              </a:solidFill>
              <a:latin typeface="+mj-ea"/>
              <a:ea typeface="+mj-ea"/>
            </a:endParaRPr>
          </a:p>
        </p:txBody>
      </p:sp>
      <p:sp>
        <p:nvSpPr>
          <p:cNvPr id="66" name="任意多边形: 形状 65">
            <a:extLst>
              <a:ext uri="{FF2B5EF4-FFF2-40B4-BE49-F238E27FC236}">
                <a16:creationId xmlns:a16="http://schemas.microsoft.com/office/drawing/2014/main" id="{EDF5A1D5-2042-4759-90C0-52E84C517817}"/>
              </a:ext>
            </a:extLst>
          </p:cNvPr>
          <p:cNvSpPr/>
          <p:nvPr/>
        </p:nvSpPr>
        <p:spPr>
          <a:xfrm>
            <a:off x="3080730" y="5885300"/>
            <a:ext cx="321269" cy="147478"/>
          </a:xfrm>
          <a:custGeom>
            <a:avLst/>
            <a:gdLst>
              <a:gd name="connsiteX0" fmla="*/ 0 w 321269"/>
              <a:gd name="connsiteY0" fmla="*/ 0 h 343667"/>
              <a:gd name="connsiteX1" fmla="*/ 276161 w 321269"/>
              <a:gd name="connsiteY1" fmla="*/ 67506 h 343667"/>
              <a:gd name="connsiteX2" fmla="*/ 294572 w 321269"/>
              <a:gd name="connsiteY2" fmla="*/ 257751 h 343667"/>
              <a:gd name="connsiteX3" fmla="*/ 12274 w 321269"/>
              <a:gd name="connsiteY3" fmla="*/ 343667 h 343667"/>
            </a:gdLst>
            <a:ahLst/>
            <a:cxnLst>
              <a:cxn ang="0">
                <a:pos x="connsiteX0" y="connsiteY0"/>
              </a:cxn>
              <a:cxn ang="0">
                <a:pos x="connsiteX1" y="connsiteY1"/>
              </a:cxn>
              <a:cxn ang="0">
                <a:pos x="connsiteX2" y="connsiteY2"/>
              </a:cxn>
              <a:cxn ang="0">
                <a:pos x="connsiteX3" y="connsiteY3"/>
              </a:cxn>
            </a:cxnLst>
            <a:rect l="l" t="t" r="r" b="b"/>
            <a:pathLst>
              <a:path w="321269" h="343667">
                <a:moveTo>
                  <a:pt x="0" y="0"/>
                </a:moveTo>
                <a:cubicBezTo>
                  <a:pt x="113533" y="12274"/>
                  <a:pt x="227066" y="24548"/>
                  <a:pt x="276161" y="67506"/>
                </a:cubicBezTo>
                <a:cubicBezTo>
                  <a:pt x="325256" y="110465"/>
                  <a:pt x="338553" y="211724"/>
                  <a:pt x="294572" y="257751"/>
                </a:cubicBezTo>
                <a:cubicBezTo>
                  <a:pt x="250591" y="303778"/>
                  <a:pt x="131432" y="323722"/>
                  <a:pt x="12274" y="343667"/>
                </a:cubicBezTo>
              </a:path>
            </a:pathLst>
          </a:custGeom>
          <a:noFill/>
          <a:ln w="12700">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805F3BA8-EAFD-4CE8-9759-AD1E610B807B}"/>
              </a:ext>
            </a:extLst>
          </p:cNvPr>
          <p:cNvSpPr txBox="1"/>
          <p:nvPr/>
        </p:nvSpPr>
        <p:spPr>
          <a:xfrm>
            <a:off x="3367862" y="6159117"/>
            <a:ext cx="692369" cy="276999"/>
          </a:xfrm>
          <a:prstGeom prst="rect">
            <a:avLst/>
          </a:prstGeom>
          <a:noFill/>
        </p:spPr>
        <p:txBody>
          <a:bodyPr wrap="none" rtlCol="0">
            <a:spAutoFit/>
          </a:bodyPr>
          <a:lstStyle/>
          <a:p>
            <a:pPr>
              <a:buNone/>
            </a:pPr>
            <a:r>
              <a:rPr lang="en-US" altLang="zh-CN" sz="1200" dirty="0">
                <a:solidFill>
                  <a:srgbClr val="00B050"/>
                </a:solidFill>
                <a:latin typeface="+mj-ea"/>
                <a:ea typeface="+mj-ea"/>
              </a:rPr>
              <a:t>person</a:t>
            </a:r>
            <a:endParaRPr lang="zh-CN" altLang="en-US" sz="1200" dirty="0">
              <a:solidFill>
                <a:srgbClr val="00B050"/>
              </a:solidFill>
              <a:latin typeface="+mj-ea"/>
              <a:ea typeface="+mj-ea"/>
            </a:endParaRPr>
          </a:p>
        </p:txBody>
      </p:sp>
      <p:sp>
        <p:nvSpPr>
          <p:cNvPr id="73" name="文本框 72">
            <a:extLst>
              <a:ext uri="{FF2B5EF4-FFF2-40B4-BE49-F238E27FC236}">
                <a16:creationId xmlns:a16="http://schemas.microsoft.com/office/drawing/2014/main" id="{615EE904-2F04-4FB5-A92C-EB93BE45942D}"/>
              </a:ext>
            </a:extLst>
          </p:cNvPr>
          <p:cNvSpPr txBox="1"/>
          <p:nvPr/>
        </p:nvSpPr>
        <p:spPr>
          <a:xfrm>
            <a:off x="5470199" y="5891177"/>
            <a:ext cx="1024961" cy="276999"/>
          </a:xfrm>
          <a:prstGeom prst="rect">
            <a:avLst/>
          </a:prstGeom>
          <a:noFill/>
        </p:spPr>
        <p:txBody>
          <a:bodyPr wrap="none" rtlCol="0">
            <a:spAutoFit/>
          </a:bodyPr>
          <a:lstStyle/>
          <a:p>
            <a:pPr>
              <a:buNone/>
            </a:pPr>
            <a:r>
              <a:rPr lang="en-US" altLang="zh-CN" sz="1200" dirty="0" err="1">
                <a:solidFill>
                  <a:srgbClr val="002060"/>
                </a:solidFill>
                <a:latin typeface="+mj-ea"/>
                <a:ea typeface="+mj-ea"/>
              </a:rPr>
              <a:t>ToPersons</a:t>
            </a:r>
            <a:r>
              <a:rPr lang="en-US" altLang="zh-CN" sz="1200" dirty="0">
                <a:solidFill>
                  <a:srgbClr val="002060"/>
                </a:solidFill>
                <a:latin typeface="+mj-ea"/>
                <a:ea typeface="+mj-ea"/>
              </a:rPr>
              <a:t>()</a:t>
            </a:r>
            <a:endParaRPr lang="zh-CN" altLang="en-US" sz="1200" dirty="0">
              <a:solidFill>
                <a:srgbClr val="002060"/>
              </a:solidFill>
              <a:latin typeface="+mj-ea"/>
              <a:ea typeface="+mj-ea"/>
            </a:endParaRPr>
          </a:p>
        </p:txBody>
      </p:sp>
      <p:cxnSp>
        <p:nvCxnSpPr>
          <p:cNvPr id="74" name="直接箭头连接符 73">
            <a:extLst>
              <a:ext uri="{FF2B5EF4-FFF2-40B4-BE49-F238E27FC236}">
                <a16:creationId xmlns:a16="http://schemas.microsoft.com/office/drawing/2014/main" id="{011B1C2A-94CE-4F0A-8B56-35715BA91CD3}"/>
              </a:ext>
            </a:extLst>
          </p:cNvPr>
          <p:cNvCxnSpPr>
            <a:cxnSpLocks/>
          </p:cNvCxnSpPr>
          <p:nvPr/>
        </p:nvCxnSpPr>
        <p:spPr>
          <a:xfrm>
            <a:off x="3074083" y="6705417"/>
            <a:ext cx="2001146" cy="0"/>
          </a:xfrm>
          <a:prstGeom prst="straightConnector1">
            <a:avLst/>
          </a:prstGeom>
          <a:ln>
            <a:solidFill>
              <a:srgbClr val="001D4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35FEF720-E740-4F80-A05A-EAED520F282F}"/>
              </a:ext>
            </a:extLst>
          </p:cNvPr>
          <p:cNvSpPr txBox="1"/>
          <p:nvPr/>
        </p:nvSpPr>
        <p:spPr>
          <a:xfrm>
            <a:off x="3425781" y="6428413"/>
            <a:ext cx="1099532" cy="276999"/>
          </a:xfrm>
          <a:prstGeom prst="rect">
            <a:avLst/>
          </a:prstGeom>
          <a:noFill/>
        </p:spPr>
        <p:txBody>
          <a:bodyPr wrap="none" rtlCol="0">
            <a:spAutoFit/>
          </a:bodyPr>
          <a:lstStyle/>
          <a:p>
            <a:pPr>
              <a:buNone/>
            </a:pPr>
            <a:r>
              <a:rPr lang="en-US" altLang="zh-CN" sz="1200" dirty="0">
                <a:solidFill>
                  <a:srgbClr val="002060"/>
                </a:solidFill>
                <a:latin typeface="+mj-ea"/>
                <a:ea typeface="+mj-ea"/>
              </a:rPr>
              <a:t>Add(person)</a:t>
            </a:r>
            <a:endParaRPr lang="zh-CN" altLang="en-US" sz="1200" dirty="0">
              <a:solidFill>
                <a:srgbClr val="002060"/>
              </a:solidFill>
              <a:latin typeface="+mj-ea"/>
              <a:ea typeface="+mj-ea"/>
            </a:endParaRPr>
          </a:p>
        </p:txBody>
      </p:sp>
    </p:spTree>
    <p:extLst>
      <p:ext uri="{BB962C8B-B14F-4D97-AF65-F5344CB8AC3E}">
        <p14:creationId xmlns:p14="http://schemas.microsoft.com/office/powerpoint/2010/main" val="41664607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FD024-DC0B-4CDA-A1F5-7EEEF05660B5}"/>
              </a:ext>
            </a:extLst>
          </p:cNvPr>
          <p:cNvSpPr>
            <a:spLocks noGrp="1"/>
          </p:cNvSpPr>
          <p:nvPr>
            <p:ph type="title"/>
          </p:nvPr>
        </p:nvSpPr>
        <p:spPr/>
        <p:txBody>
          <a:bodyPr/>
          <a:lstStyle/>
          <a:p>
            <a:r>
              <a:rPr lang="en-US" altLang="zh-CN" dirty="0"/>
              <a:t>4. MVC </a:t>
            </a:r>
            <a:r>
              <a:rPr lang="zh-CN" altLang="en-US" dirty="0"/>
              <a:t>视图</a:t>
            </a:r>
          </a:p>
        </p:txBody>
      </p:sp>
      <p:sp>
        <p:nvSpPr>
          <p:cNvPr id="3" name="矩形 2">
            <a:extLst>
              <a:ext uri="{FF2B5EF4-FFF2-40B4-BE49-F238E27FC236}">
                <a16:creationId xmlns:a16="http://schemas.microsoft.com/office/drawing/2014/main" id="{3E736889-85AE-4F22-95D6-B316386E9FB2}"/>
              </a:ext>
            </a:extLst>
          </p:cNvPr>
          <p:cNvSpPr/>
          <p:nvPr/>
        </p:nvSpPr>
        <p:spPr>
          <a:xfrm>
            <a:off x="3146322" y="1725562"/>
            <a:ext cx="1528916" cy="51127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入口</a:t>
            </a:r>
          </a:p>
        </p:txBody>
      </p:sp>
      <p:sp>
        <p:nvSpPr>
          <p:cNvPr id="4" name="矩形 3">
            <a:extLst>
              <a:ext uri="{FF2B5EF4-FFF2-40B4-BE49-F238E27FC236}">
                <a16:creationId xmlns:a16="http://schemas.microsoft.com/office/drawing/2014/main" id="{C14CD804-5D66-4C2D-BC70-C98344E1B58B}"/>
              </a:ext>
            </a:extLst>
          </p:cNvPr>
          <p:cNvSpPr/>
          <p:nvPr/>
        </p:nvSpPr>
        <p:spPr>
          <a:xfrm>
            <a:off x="5019367" y="1725562"/>
            <a:ext cx="1528916" cy="51127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查询列表</a:t>
            </a:r>
          </a:p>
        </p:txBody>
      </p:sp>
      <p:sp>
        <p:nvSpPr>
          <p:cNvPr id="5" name="矩形 4">
            <a:extLst>
              <a:ext uri="{FF2B5EF4-FFF2-40B4-BE49-F238E27FC236}">
                <a16:creationId xmlns:a16="http://schemas.microsoft.com/office/drawing/2014/main" id="{E3095019-9C20-44E0-BF14-8B26A72D618A}"/>
              </a:ext>
            </a:extLst>
          </p:cNvPr>
          <p:cNvSpPr/>
          <p:nvPr/>
        </p:nvSpPr>
        <p:spPr>
          <a:xfrm>
            <a:off x="6857999" y="1725561"/>
            <a:ext cx="1528916" cy="51127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明细</a:t>
            </a:r>
          </a:p>
        </p:txBody>
      </p:sp>
      <p:sp>
        <p:nvSpPr>
          <p:cNvPr id="6" name="矩形 5">
            <a:extLst>
              <a:ext uri="{FF2B5EF4-FFF2-40B4-BE49-F238E27FC236}">
                <a16:creationId xmlns:a16="http://schemas.microsoft.com/office/drawing/2014/main" id="{15B5A9FE-7EB4-4F5A-9CE1-6DC6EB2D88DA}"/>
              </a:ext>
            </a:extLst>
          </p:cNvPr>
          <p:cNvSpPr/>
          <p:nvPr/>
        </p:nvSpPr>
        <p:spPr>
          <a:xfrm>
            <a:off x="8696631" y="1725560"/>
            <a:ext cx="1528916" cy="51127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附加操作</a:t>
            </a:r>
          </a:p>
        </p:txBody>
      </p:sp>
      <p:cxnSp>
        <p:nvCxnSpPr>
          <p:cNvPr id="7" name="直接箭头连接符 6">
            <a:extLst>
              <a:ext uri="{FF2B5EF4-FFF2-40B4-BE49-F238E27FC236}">
                <a16:creationId xmlns:a16="http://schemas.microsoft.com/office/drawing/2014/main" id="{6A3E24AE-CD3D-4E8B-B67C-16E575F85484}"/>
              </a:ext>
            </a:extLst>
          </p:cNvPr>
          <p:cNvCxnSpPr/>
          <p:nvPr/>
        </p:nvCxnSpPr>
        <p:spPr>
          <a:xfrm>
            <a:off x="3146322" y="2271247"/>
            <a:ext cx="7654413" cy="0"/>
          </a:xfrm>
          <a:prstGeom prst="straightConnector1">
            <a:avLst/>
          </a:prstGeom>
          <a:ln w="57150">
            <a:solidFill>
              <a:srgbClr val="7030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D77CCE43-FD92-47E5-BEB2-55EECF5491B3}"/>
              </a:ext>
            </a:extLst>
          </p:cNvPr>
          <p:cNvSpPr/>
          <p:nvPr/>
        </p:nvSpPr>
        <p:spPr>
          <a:xfrm>
            <a:off x="3146322" y="3618272"/>
            <a:ext cx="1528916" cy="511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入口</a:t>
            </a:r>
          </a:p>
        </p:txBody>
      </p:sp>
      <p:sp>
        <p:nvSpPr>
          <p:cNvPr id="9" name="矩形 8">
            <a:extLst>
              <a:ext uri="{FF2B5EF4-FFF2-40B4-BE49-F238E27FC236}">
                <a16:creationId xmlns:a16="http://schemas.microsoft.com/office/drawing/2014/main" id="{1866B41F-C2BC-4B1B-8EAB-561C514E3F61}"/>
              </a:ext>
            </a:extLst>
          </p:cNvPr>
          <p:cNvSpPr/>
          <p:nvPr/>
        </p:nvSpPr>
        <p:spPr>
          <a:xfrm>
            <a:off x="5019367" y="3618272"/>
            <a:ext cx="1528916" cy="511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查询列表</a:t>
            </a:r>
          </a:p>
        </p:txBody>
      </p:sp>
      <p:sp>
        <p:nvSpPr>
          <p:cNvPr id="10" name="矩形 9">
            <a:extLst>
              <a:ext uri="{FF2B5EF4-FFF2-40B4-BE49-F238E27FC236}">
                <a16:creationId xmlns:a16="http://schemas.microsoft.com/office/drawing/2014/main" id="{04C38993-86B5-4B04-AE8D-88EB99E84DDD}"/>
              </a:ext>
            </a:extLst>
          </p:cNvPr>
          <p:cNvSpPr/>
          <p:nvPr/>
        </p:nvSpPr>
        <p:spPr>
          <a:xfrm>
            <a:off x="6857999" y="3618271"/>
            <a:ext cx="1528916" cy="511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明细</a:t>
            </a:r>
          </a:p>
        </p:txBody>
      </p:sp>
      <p:sp>
        <p:nvSpPr>
          <p:cNvPr id="11" name="矩形 10">
            <a:extLst>
              <a:ext uri="{FF2B5EF4-FFF2-40B4-BE49-F238E27FC236}">
                <a16:creationId xmlns:a16="http://schemas.microsoft.com/office/drawing/2014/main" id="{86AA765E-1835-4FD2-857E-91404496D20A}"/>
              </a:ext>
            </a:extLst>
          </p:cNvPr>
          <p:cNvSpPr/>
          <p:nvPr/>
        </p:nvSpPr>
        <p:spPr>
          <a:xfrm>
            <a:off x="8696631" y="3618270"/>
            <a:ext cx="1528916" cy="511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附加操作</a:t>
            </a:r>
          </a:p>
        </p:txBody>
      </p:sp>
      <p:cxnSp>
        <p:nvCxnSpPr>
          <p:cNvPr id="12" name="直接箭头连接符 11">
            <a:extLst>
              <a:ext uri="{FF2B5EF4-FFF2-40B4-BE49-F238E27FC236}">
                <a16:creationId xmlns:a16="http://schemas.microsoft.com/office/drawing/2014/main" id="{75412305-294D-41C5-9338-7B124ACA42A9}"/>
              </a:ext>
            </a:extLst>
          </p:cNvPr>
          <p:cNvCxnSpPr/>
          <p:nvPr/>
        </p:nvCxnSpPr>
        <p:spPr>
          <a:xfrm>
            <a:off x="3146322" y="4163957"/>
            <a:ext cx="7654413" cy="0"/>
          </a:xfrm>
          <a:prstGeom prst="straightConnector1">
            <a:avLst/>
          </a:prstGeom>
          <a:ln w="5715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0610DA9-2527-48C5-BBE8-581E1B58BB15}"/>
              </a:ext>
            </a:extLst>
          </p:cNvPr>
          <p:cNvSpPr/>
          <p:nvPr/>
        </p:nvSpPr>
        <p:spPr>
          <a:xfrm>
            <a:off x="6002593" y="4424516"/>
            <a:ext cx="1528916" cy="511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编辑</a:t>
            </a:r>
          </a:p>
        </p:txBody>
      </p:sp>
      <p:sp>
        <p:nvSpPr>
          <p:cNvPr id="14" name="矩形 13">
            <a:extLst>
              <a:ext uri="{FF2B5EF4-FFF2-40B4-BE49-F238E27FC236}">
                <a16:creationId xmlns:a16="http://schemas.microsoft.com/office/drawing/2014/main" id="{E463A386-5CD7-49A4-A02F-5E8FA972AC50}"/>
              </a:ext>
            </a:extLst>
          </p:cNvPr>
          <p:cNvSpPr/>
          <p:nvPr/>
        </p:nvSpPr>
        <p:spPr>
          <a:xfrm>
            <a:off x="6002593" y="5196351"/>
            <a:ext cx="1528916" cy="511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监控</a:t>
            </a:r>
          </a:p>
        </p:txBody>
      </p:sp>
      <p:sp>
        <p:nvSpPr>
          <p:cNvPr id="15" name="文本框 14">
            <a:extLst>
              <a:ext uri="{FF2B5EF4-FFF2-40B4-BE49-F238E27FC236}">
                <a16:creationId xmlns:a16="http://schemas.microsoft.com/office/drawing/2014/main" id="{98B90260-C30C-49CF-80AB-9773C5BE4211}"/>
              </a:ext>
            </a:extLst>
          </p:cNvPr>
          <p:cNvSpPr txBox="1"/>
          <p:nvPr/>
        </p:nvSpPr>
        <p:spPr>
          <a:xfrm>
            <a:off x="1244454" y="1901915"/>
            <a:ext cx="1800493" cy="369332"/>
          </a:xfrm>
          <a:prstGeom prst="rect">
            <a:avLst/>
          </a:prstGeom>
          <a:noFill/>
        </p:spPr>
        <p:txBody>
          <a:bodyPr wrap="none" rtlCol="0">
            <a:spAutoFit/>
          </a:bodyPr>
          <a:lstStyle/>
          <a:p>
            <a:pPr>
              <a:buNone/>
            </a:pPr>
            <a:r>
              <a:rPr lang="zh-CN" altLang="en-US" dirty="0">
                <a:latin typeface="+mj-ea"/>
                <a:ea typeface="+mj-ea"/>
              </a:rPr>
              <a:t>作为数据使用者</a:t>
            </a:r>
          </a:p>
        </p:txBody>
      </p:sp>
      <p:sp>
        <p:nvSpPr>
          <p:cNvPr id="16" name="文本框 15">
            <a:extLst>
              <a:ext uri="{FF2B5EF4-FFF2-40B4-BE49-F238E27FC236}">
                <a16:creationId xmlns:a16="http://schemas.microsoft.com/office/drawing/2014/main" id="{FE69C177-5801-430B-83AF-AC19899DF677}"/>
              </a:ext>
            </a:extLst>
          </p:cNvPr>
          <p:cNvSpPr txBox="1"/>
          <p:nvPr/>
        </p:nvSpPr>
        <p:spPr>
          <a:xfrm>
            <a:off x="1244454" y="3794625"/>
            <a:ext cx="1800493" cy="369332"/>
          </a:xfrm>
          <a:prstGeom prst="rect">
            <a:avLst/>
          </a:prstGeom>
          <a:noFill/>
        </p:spPr>
        <p:txBody>
          <a:bodyPr wrap="none" rtlCol="0">
            <a:spAutoFit/>
          </a:bodyPr>
          <a:lstStyle/>
          <a:p>
            <a:pPr>
              <a:buNone/>
            </a:pPr>
            <a:r>
              <a:rPr lang="zh-CN" altLang="en-US" dirty="0">
                <a:latin typeface="+mj-ea"/>
                <a:ea typeface="+mj-ea"/>
              </a:rPr>
              <a:t>作为数据管理者</a:t>
            </a:r>
          </a:p>
        </p:txBody>
      </p:sp>
      <p:cxnSp>
        <p:nvCxnSpPr>
          <p:cNvPr id="17" name="直接箭头连接符 16">
            <a:extLst>
              <a:ext uri="{FF2B5EF4-FFF2-40B4-BE49-F238E27FC236}">
                <a16:creationId xmlns:a16="http://schemas.microsoft.com/office/drawing/2014/main" id="{81307AF7-E1B7-4648-A732-11FCCCC4938F}"/>
              </a:ext>
            </a:extLst>
          </p:cNvPr>
          <p:cNvCxnSpPr>
            <a:cxnSpLocks/>
          </p:cNvCxnSpPr>
          <p:nvPr/>
        </p:nvCxnSpPr>
        <p:spPr>
          <a:xfrm flipH="1">
            <a:off x="6002593" y="4129547"/>
            <a:ext cx="4916" cy="1907459"/>
          </a:xfrm>
          <a:prstGeom prst="straightConnector1">
            <a:avLst/>
          </a:prstGeom>
          <a:ln w="5715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391828A-4EBA-40B8-A5BA-78E47A468379}"/>
              </a:ext>
            </a:extLst>
          </p:cNvPr>
          <p:cNvCxnSpPr>
            <a:cxnSpLocks/>
          </p:cNvCxnSpPr>
          <p:nvPr/>
        </p:nvCxnSpPr>
        <p:spPr>
          <a:xfrm flipH="1">
            <a:off x="7556089" y="4149209"/>
            <a:ext cx="4916" cy="1907459"/>
          </a:xfrm>
          <a:prstGeom prst="straightConnector1">
            <a:avLst/>
          </a:prstGeom>
          <a:ln w="5715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64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40384"/>
          </a:xfrm>
        </p:spPr>
        <p:txBody>
          <a:bodyPr/>
          <a:lstStyle/>
          <a:p>
            <a:r>
              <a:rPr lang="en-US" altLang="zh-CN" dirty="0"/>
              <a:t>1. </a:t>
            </a:r>
            <a:r>
              <a:rPr lang="zh-CN" altLang="en-US" dirty="0"/>
              <a:t>前言：与软件设计有关的一些话题</a:t>
            </a:r>
          </a:p>
        </p:txBody>
      </p:sp>
      <p:graphicFrame>
        <p:nvGraphicFramePr>
          <p:cNvPr id="3" name="表格 2"/>
          <p:cNvGraphicFramePr>
            <a:graphicFrameLocks noGrp="1"/>
          </p:cNvGraphicFramePr>
          <p:nvPr>
            <p:extLst>
              <p:ext uri="{D42A27DB-BD31-4B8C-83A1-F6EECF244321}">
                <p14:modId xmlns:p14="http://schemas.microsoft.com/office/powerpoint/2010/main" val="179230090"/>
              </p:ext>
            </p:extLst>
          </p:nvPr>
        </p:nvGraphicFramePr>
        <p:xfrm>
          <a:off x="484628" y="968406"/>
          <a:ext cx="11074582" cy="3612433"/>
        </p:xfrm>
        <a:graphic>
          <a:graphicData uri="http://schemas.openxmlformats.org/drawingml/2006/table">
            <a:tbl>
              <a:tblPr firstRow="1" bandRow="1">
                <a:effectLst/>
                <a:tableStyleId>{5C22544A-7EE6-4342-B048-85BDC9FD1C3A}</a:tableStyleId>
              </a:tblPr>
              <a:tblGrid>
                <a:gridCol w="1274598">
                  <a:extLst>
                    <a:ext uri="{9D8B030D-6E8A-4147-A177-3AD203B41FA5}">
                      <a16:colId xmlns:a16="http://schemas.microsoft.com/office/drawing/2014/main" val="20000"/>
                    </a:ext>
                  </a:extLst>
                </a:gridCol>
                <a:gridCol w="9799984">
                  <a:extLst>
                    <a:ext uri="{9D8B030D-6E8A-4147-A177-3AD203B41FA5}">
                      <a16:colId xmlns:a16="http://schemas.microsoft.com/office/drawing/2014/main" val="20001"/>
                    </a:ext>
                  </a:extLst>
                </a:gridCol>
              </a:tblGrid>
              <a:tr h="920029">
                <a:tc>
                  <a:txBody>
                    <a:bodyPr/>
                    <a:lstStyle/>
                    <a:p>
                      <a:pPr algn="r">
                        <a:lnSpc>
                          <a:spcPct val="150000"/>
                        </a:lnSpc>
                      </a:pPr>
                      <a:r>
                        <a:rPr lang="zh-CN" altLang="en-US" sz="2000" b="0" kern="1200" dirty="0">
                          <a:solidFill>
                            <a:schemeClr val="bg1">
                              <a:lumMod val="50000"/>
                            </a:schemeClr>
                          </a:solidFill>
                          <a:latin typeface="+mj-ea"/>
                          <a:ea typeface="+mj-ea"/>
                          <a:cs typeface="+mn-cs"/>
                        </a:rPr>
                        <a:t>分析：</a:t>
                      </a:r>
                      <a:endParaRPr lang="zh-CN" altLang="en-US" sz="20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chemeClr val="bg1">
                              <a:lumMod val="50000"/>
                            </a:schemeClr>
                          </a:solidFill>
                          <a:latin typeface="+mj-ea"/>
                          <a:ea typeface="+mj-ea"/>
                        </a:rPr>
                        <a:t>问题是什么？用户想要做什么？用户需要什么？用户可以负担什么？我们需要那种可靠性？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914400">
                <a:tc>
                  <a:txBody>
                    <a:bodyPr/>
                    <a:lstStyle/>
                    <a:p>
                      <a:pPr algn="r">
                        <a:lnSpc>
                          <a:spcPct val="150000"/>
                        </a:lnSpc>
                      </a:pPr>
                      <a:r>
                        <a:rPr lang="zh-CN" altLang="en-US" sz="2000" b="0" kern="1200" dirty="0">
                          <a:solidFill>
                            <a:schemeClr val="bg1">
                              <a:lumMod val="50000"/>
                            </a:schemeClr>
                          </a:solidFill>
                          <a:latin typeface="+mj-ea"/>
                          <a:ea typeface="+mj-ea"/>
                          <a:cs typeface="+mn-cs"/>
                        </a:rPr>
                        <a:t>设计：</a:t>
                      </a:r>
                      <a:endParaRPr lang="zh-CN" altLang="en-US" sz="20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chemeClr val="bg1">
                              <a:lumMod val="50000"/>
                            </a:schemeClr>
                          </a:solidFill>
                          <a:latin typeface="+mj-ea"/>
                          <a:ea typeface="+mj-ea"/>
                          <a:cs typeface="+mn-cs"/>
                        </a:rPr>
                        <a:t>我们如何解决问题？系统的整体结构将是怎样的？系统包括哪些部分？这些部分如何通信？系统和用户之间如何通信？</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54156">
                <a:tc>
                  <a:txBody>
                    <a:bodyPr/>
                    <a:lstStyle/>
                    <a:p>
                      <a:pPr algn="r">
                        <a:lnSpc>
                          <a:spcPct val="150000"/>
                        </a:lnSpc>
                      </a:pPr>
                      <a:r>
                        <a:rPr lang="zh-CN" altLang="en-US" sz="2000" b="1" dirty="0">
                          <a:solidFill>
                            <a:schemeClr val="bg1">
                              <a:lumMod val="50000"/>
                            </a:schemeClr>
                          </a:solidFill>
                          <a:latin typeface="+mj-ea"/>
                          <a:ea typeface="+mj-ea"/>
                        </a:rPr>
                        <a:t>编程：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kern="1200" dirty="0">
                          <a:solidFill>
                            <a:schemeClr val="bg1">
                              <a:lumMod val="50000"/>
                            </a:schemeClr>
                          </a:solidFill>
                          <a:latin typeface="+mj-ea"/>
                          <a:ea typeface="+mj-ea"/>
                          <a:cs typeface="+mn-cs"/>
                        </a:rPr>
                        <a:t>用代码表达问题（或者设计）求解的方法，以满足所有的约束（时间、空间、金钱、可靠性等）的方式编写代码，保证这些代码是正确的、可维护的。</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594913">
                <a:tc>
                  <a:txBody>
                    <a:bodyPr/>
                    <a:lstStyle/>
                    <a:p>
                      <a:pPr algn="r">
                        <a:lnSpc>
                          <a:spcPct val="150000"/>
                        </a:lnSpc>
                      </a:pPr>
                      <a:r>
                        <a:rPr lang="zh-CN" altLang="en-US" sz="2000" b="0" dirty="0">
                          <a:solidFill>
                            <a:schemeClr val="bg1">
                              <a:lumMod val="50000"/>
                            </a:schemeClr>
                          </a:solidFill>
                          <a:latin typeface="+mj-ea"/>
                          <a:ea typeface="+mj-ea"/>
                        </a:rPr>
                        <a:t>测试：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chemeClr val="bg1">
                              <a:lumMod val="50000"/>
                            </a:schemeClr>
                          </a:solidFill>
                          <a:latin typeface="+mj-ea"/>
                          <a:ea typeface="+mj-ea"/>
                          <a:cs typeface="+mn-cs"/>
                        </a:rPr>
                        <a:t>系统化地尝试各种情况，保证系统在所要求的所有情况下都可以正确运行、工作。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2280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CC73D-F6DE-4E5E-BE2B-66FBDE043879}"/>
              </a:ext>
            </a:extLst>
          </p:cNvPr>
          <p:cNvSpPr>
            <a:spLocks noGrp="1"/>
          </p:cNvSpPr>
          <p:nvPr>
            <p:ph type="title"/>
          </p:nvPr>
        </p:nvSpPr>
        <p:spPr/>
        <p:txBody>
          <a:bodyPr/>
          <a:lstStyle/>
          <a:p>
            <a:r>
              <a:rPr lang="en-US" altLang="zh-CN" dirty="0"/>
              <a:t>4.1. MVC </a:t>
            </a:r>
            <a:r>
              <a:rPr lang="zh-CN" altLang="en-US" dirty="0"/>
              <a:t>视图类型</a:t>
            </a:r>
          </a:p>
        </p:txBody>
      </p:sp>
      <p:graphicFrame>
        <p:nvGraphicFramePr>
          <p:cNvPr id="3" name="表格 2">
            <a:extLst>
              <a:ext uri="{FF2B5EF4-FFF2-40B4-BE49-F238E27FC236}">
                <a16:creationId xmlns:a16="http://schemas.microsoft.com/office/drawing/2014/main" id="{FDCF7BA0-A075-491D-91E5-4738A7F837AF}"/>
              </a:ext>
            </a:extLst>
          </p:cNvPr>
          <p:cNvGraphicFramePr>
            <a:graphicFrameLocks noGrp="1"/>
          </p:cNvGraphicFramePr>
          <p:nvPr>
            <p:extLst>
              <p:ext uri="{D42A27DB-BD31-4B8C-83A1-F6EECF244321}">
                <p14:modId xmlns:p14="http://schemas.microsoft.com/office/powerpoint/2010/main" val="332276018"/>
              </p:ext>
            </p:extLst>
          </p:nvPr>
        </p:nvGraphicFramePr>
        <p:xfrm>
          <a:off x="455363" y="696030"/>
          <a:ext cx="11281274" cy="2955625"/>
        </p:xfrm>
        <a:graphic>
          <a:graphicData uri="http://schemas.openxmlformats.org/drawingml/2006/table">
            <a:tbl>
              <a:tblPr firstRow="1" bandRow="1">
                <a:effectLst/>
                <a:tableStyleId>{5C22544A-7EE6-4342-B048-85BDC9FD1C3A}</a:tableStyleId>
              </a:tblPr>
              <a:tblGrid>
                <a:gridCol w="1393176">
                  <a:extLst>
                    <a:ext uri="{9D8B030D-6E8A-4147-A177-3AD203B41FA5}">
                      <a16:colId xmlns:a16="http://schemas.microsoft.com/office/drawing/2014/main" val="20000"/>
                    </a:ext>
                  </a:extLst>
                </a:gridCol>
                <a:gridCol w="9888098">
                  <a:extLst>
                    <a:ext uri="{9D8B030D-6E8A-4147-A177-3AD203B41FA5}">
                      <a16:colId xmlns:a16="http://schemas.microsoft.com/office/drawing/2014/main" val="20001"/>
                    </a:ext>
                  </a:extLst>
                </a:gridCol>
              </a:tblGrid>
              <a:tr h="883623">
                <a:tc>
                  <a:txBody>
                    <a:bodyPr/>
                    <a:lstStyle/>
                    <a:p>
                      <a:pPr algn="r"/>
                      <a:r>
                        <a:rPr lang="zh-CN" altLang="en-US" sz="1800" b="1" dirty="0">
                          <a:solidFill>
                            <a:schemeClr val="bg1">
                              <a:lumMod val="50000"/>
                            </a:schemeClr>
                          </a:solidFill>
                          <a:latin typeface="+mj-ea"/>
                          <a:ea typeface="+mj-ea"/>
                        </a:rPr>
                        <a:t>布局页：</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用于处理应用程序中公共用户界面元素，如头部、左侧导航、菜单、以及底部的文件；在布局页中，一些公共的</a:t>
                      </a:r>
                      <a:r>
                        <a:rPr lang="en-US" altLang="zh-CN" sz="1600" b="0" dirty="0">
                          <a:solidFill>
                            <a:schemeClr val="bg1">
                              <a:lumMod val="50000"/>
                            </a:schemeClr>
                          </a:solidFill>
                          <a:latin typeface="+mj-ea"/>
                          <a:ea typeface="+mj-ea"/>
                        </a:rPr>
                        <a:t>HTML</a:t>
                      </a:r>
                      <a:r>
                        <a:rPr lang="zh-CN" altLang="en-US" sz="1600" b="0" dirty="0">
                          <a:solidFill>
                            <a:schemeClr val="bg1">
                              <a:lumMod val="50000"/>
                            </a:schemeClr>
                          </a:solidFill>
                          <a:latin typeface="+mj-ea"/>
                          <a:ea typeface="+mj-ea"/>
                        </a:rPr>
                        <a:t>结构元素，如在很多主页面都会用到的脚本、样式，也会事先在布局页中带入。</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36001">
                <a:tc>
                  <a:txBody>
                    <a:bodyPr/>
                    <a:lstStyle/>
                    <a:p>
                      <a:pPr algn="r"/>
                      <a:r>
                        <a:rPr lang="zh-CN" altLang="en-US" sz="1800" b="1" dirty="0">
                          <a:solidFill>
                            <a:schemeClr val="bg1">
                              <a:lumMod val="50000"/>
                            </a:schemeClr>
                          </a:solidFill>
                          <a:latin typeface="+mj-ea"/>
                          <a:ea typeface="+mj-ea"/>
                        </a:rPr>
                        <a:t>视图：</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使用 </a:t>
                      </a:r>
                      <a:r>
                        <a:rPr lang="en-US" altLang="zh-CN" sz="1600" b="0" dirty="0">
                          <a:solidFill>
                            <a:schemeClr val="bg1">
                              <a:lumMod val="50000"/>
                            </a:schemeClr>
                          </a:solidFill>
                          <a:latin typeface="+mj-ea"/>
                          <a:ea typeface="+mj-ea"/>
                        </a:rPr>
                        <a:t>Razor </a:t>
                      </a:r>
                      <a:r>
                        <a:rPr lang="zh-CN" altLang="en-US" sz="1600" b="0" dirty="0">
                          <a:solidFill>
                            <a:schemeClr val="bg1">
                              <a:lumMod val="50000"/>
                            </a:schemeClr>
                          </a:solidFill>
                          <a:latin typeface="+mj-ea"/>
                          <a:ea typeface="+mj-ea"/>
                        </a:rPr>
                        <a:t>页面引擎，将视图文件中的绑定的</a:t>
                      </a:r>
                      <a:r>
                        <a:rPr lang="zh-CN" altLang="en-US" sz="1600" b="1" dirty="0">
                          <a:solidFill>
                            <a:schemeClr val="bg1">
                              <a:lumMod val="50000"/>
                            </a:schemeClr>
                          </a:solidFill>
                          <a:latin typeface="+mj-ea"/>
                          <a:ea typeface="+mj-ea"/>
                        </a:rPr>
                        <a:t>视图模型</a:t>
                      </a:r>
                      <a:r>
                        <a:rPr lang="zh-CN" altLang="en-US" sz="1600" b="0" dirty="0">
                          <a:solidFill>
                            <a:schemeClr val="bg1">
                              <a:lumMod val="50000"/>
                            </a:schemeClr>
                          </a:solidFill>
                          <a:latin typeface="+mj-ea"/>
                          <a:ea typeface="+mj-ea"/>
                        </a:rPr>
                        <a:t>进行相关数据呈现和数据处理（</a:t>
                      </a:r>
                      <a:r>
                        <a:rPr lang="en-US" altLang="zh-CN" sz="1600" b="0" dirty="0">
                          <a:solidFill>
                            <a:schemeClr val="bg1">
                              <a:lumMod val="50000"/>
                            </a:schemeClr>
                          </a:solidFill>
                          <a:latin typeface="+mj-ea"/>
                          <a:ea typeface="+mj-ea"/>
                        </a:rPr>
                        <a:t>C#</a:t>
                      </a:r>
                      <a:r>
                        <a:rPr lang="zh-CN" altLang="en-US" sz="1600" b="0" dirty="0">
                          <a:solidFill>
                            <a:schemeClr val="bg1">
                              <a:lumMod val="50000"/>
                            </a:schemeClr>
                          </a:solidFill>
                          <a:latin typeface="+mj-ea"/>
                          <a:ea typeface="+mj-ea"/>
                        </a:rPr>
                        <a:t>）、</a:t>
                      </a:r>
                      <a:r>
                        <a:rPr lang="en-US" altLang="zh-CN" sz="1600" b="0" dirty="0" err="1">
                          <a:solidFill>
                            <a:schemeClr val="bg1">
                              <a:lumMod val="50000"/>
                            </a:schemeClr>
                          </a:solidFill>
                          <a:latin typeface="+mj-ea"/>
                          <a:ea typeface="+mj-ea"/>
                        </a:rPr>
                        <a:t>ASP.Net</a:t>
                      </a:r>
                      <a:r>
                        <a:rPr lang="en-US" altLang="zh-CN" sz="1600" b="0" dirty="0">
                          <a:solidFill>
                            <a:schemeClr val="bg1">
                              <a:lumMod val="50000"/>
                            </a:schemeClr>
                          </a:solidFill>
                          <a:latin typeface="+mj-ea"/>
                          <a:ea typeface="+mj-ea"/>
                        </a:rPr>
                        <a:t> Core </a:t>
                      </a:r>
                      <a:r>
                        <a:rPr lang="zh-CN" altLang="en-US" sz="1600" b="0" dirty="0">
                          <a:solidFill>
                            <a:schemeClr val="bg1">
                              <a:lumMod val="50000"/>
                            </a:schemeClr>
                          </a:solidFill>
                          <a:latin typeface="+mj-ea"/>
                          <a:ea typeface="+mj-ea"/>
                        </a:rPr>
                        <a:t>标签、</a:t>
                      </a:r>
                      <a:r>
                        <a:rPr lang="en-US" altLang="zh-CN" sz="1600" b="0" dirty="0">
                          <a:solidFill>
                            <a:schemeClr val="bg1">
                              <a:lumMod val="50000"/>
                            </a:schemeClr>
                          </a:solidFill>
                          <a:latin typeface="+mj-ea"/>
                          <a:ea typeface="+mj-ea"/>
                        </a:rPr>
                        <a:t>JavaScript </a:t>
                      </a:r>
                      <a:r>
                        <a:rPr lang="zh-CN" altLang="en-US" sz="1600" b="0" dirty="0">
                          <a:solidFill>
                            <a:schemeClr val="bg1">
                              <a:lumMod val="50000"/>
                            </a:schemeClr>
                          </a:solidFill>
                          <a:latin typeface="+mj-ea"/>
                          <a:ea typeface="+mj-ea"/>
                        </a:rPr>
                        <a:t>等，渲染成为 </a:t>
                      </a:r>
                      <a:r>
                        <a:rPr lang="en-US" altLang="zh-CN" sz="1600" b="0" dirty="0">
                          <a:solidFill>
                            <a:schemeClr val="bg1">
                              <a:lumMod val="50000"/>
                            </a:schemeClr>
                          </a:solidFill>
                          <a:latin typeface="+mj-ea"/>
                          <a:ea typeface="+mj-ea"/>
                        </a:rPr>
                        <a:t>HTML </a:t>
                      </a:r>
                      <a:r>
                        <a:rPr lang="zh-CN" altLang="en-US" sz="1600" b="0" dirty="0">
                          <a:solidFill>
                            <a:schemeClr val="bg1">
                              <a:lumMod val="50000"/>
                            </a:schemeClr>
                          </a:solidFill>
                          <a:latin typeface="+mj-ea"/>
                          <a:ea typeface="+mj-ea"/>
                        </a:rPr>
                        <a:t>结构元素，用于浏览器显示。</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855074"/>
                  </a:ext>
                </a:extLst>
              </a:tr>
              <a:tr h="1036001">
                <a:tc>
                  <a:txBody>
                    <a:bodyPr/>
                    <a:lstStyle/>
                    <a:p>
                      <a:pPr algn="r"/>
                      <a:r>
                        <a:rPr lang="zh-CN" altLang="en-US" sz="1800" b="1" dirty="0">
                          <a:solidFill>
                            <a:schemeClr val="bg1">
                              <a:lumMod val="50000"/>
                            </a:schemeClr>
                          </a:solidFill>
                          <a:latin typeface="+mj-ea"/>
                          <a:ea typeface="+mj-ea"/>
                        </a:rPr>
                        <a:t>局部页：</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被别的视图文件调用进行界面渲染的视图文件，它所生成的</a:t>
                      </a:r>
                      <a:r>
                        <a:rPr lang="en-US" altLang="zh-CN" sz="1600" b="0" dirty="0">
                          <a:solidFill>
                            <a:schemeClr val="bg1">
                              <a:lumMod val="50000"/>
                            </a:schemeClr>
                          </a:solidFill>
                          <a:latin typeface="+mj-ea"/>
                          <a:ea typeface="+mj-ea"/>
                        </a:rPr>
                        <a:t>HTML</a:t>
                      </a:r>
                      <a:r>
                        <a:rPr lang="zh-CN" altLang="en-US" sz="1600" b="0" dirty="0">
                          <a:solidFill>
                            <a:schemeClr val="bg1">
                              <a:lumMod val="50000"/>
                            </a:schemeClr>
                          </a:solidFill>
                          <a:latin typeface="+mj-ea"/>
                          <a:ea typeface="+mj-ea"/>
                        </a:rPr>
                        <a:t>是通过使用它的视图（父视图）执行中产生的，本质上它还是一个视图文件，在引用视图文件时，可以向试图文件传递参数。</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5" name="矩形 4">
            <a:extLst>
              <a:ext uri="{FF2B5EF4-FFF2-40B4-BE49-F238E27FC236}">
                <a16:creationId xmlns:a16="http://schemas.microsoft.com/office/drawing/2014/main" id="{E07F9DC8-165E-4EB0-A42E-E8D0310D54F5}"/>
              </a:ext>
            </a:extLst>
          </p:cNvPr>
          <p:cNvSpPr/>
          <p:nvPr/>
        </p:nvSpPr>
        <p:spPr>
          <a:xfrm>
            <a:off x="1964781" y="3696026"/>
            <a:ext cx="4847802" cy="31392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200" dirty="0">
                <a:latin typeface="+mj-ea"/>
                <a:ea typeface="+mj-ea"/>
              </a:rPr>
              <a:t>头部</a:t>
            </a:r>
          </a:p>
        </p:txBody>
      </p:sp>
      <p:sp>
        <p:nvSpPr>
          <p:cNvPr id="6" name="矩形 5">
            <a:extLst>
              <a:ext uri="{FF2B5EF4-FFF2-40B4-BE49-F238E27FC236}">
                <a16:creationId xmlns:a16="http://schemas.microsoft.com/office/drawing/2014/main" id="{FFB5FEAA-B1C9-4BFC-B4DC-694C8DE23203}"/>
              </a:ext>
            </a:extLst>
          </p:cNvPr>
          <p:cNvSpPr/>
          <p:nvPr/>
        </p:nvSpPr>
        <p:spPr>
          <a:xfrm>
            <a:off x="1964781" y="6439115"/>
            <a:ext cx="4847802" cy="31392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200" dirty="0">
                <a:latin typeface="+mj-ea"/>
                <a:ea typeface="+mj-ea"/>
              </a:rPr>
              <a:t>底部</a:t>
            </a:r>
          </a:p>
        </p:txBody>
      </p:sp>
      <p:sp>
        <p:nvSpPr>
          <p:cNvPr id="7" name="矩形 6">
            <a:extLst>
              <a:ext uri="{FF2B5EF4-FFF2-40B4-BE49-F238E27FC236}">
                <a16:creationId xmlns:a16="http://schemas.microsoft.com/office/drawing/2014/main" id="{47DF8DF9-C26C-410F-BD2C-507B0F7828D6}"/>
              </a:ext>
            </a:extLst>
          </p:cNvPr>
          <p:cNvSpPr/>
          <p:nvPr/>
        </p:nvSpPr>
        <p:spPr>
          <a:xfrm>
            <a:off x="1964781" y="4054318"/>
            <a:ext cx="1117535" cy="234042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200" dirty="0">
                <a:latin typeface="+mj-ea"/>
                <a:ea typeface="+mj-ea"/>
              </a:rPr>
              <a:t>左侧导航</a:t>
            </a:r>
          </a:p>
        </p:txBody>
      </p:sp>
      <p:sp>
        <p:nvSpPr>
          <p:cNvPr id="8" name="矩形 7">
            <a:extLst>
              <a:ext uri="{FF2B5EF4-FFF2-40B4-BE49-F238E27FC236}">
                <a16:creationId xmlns:a16="http://schemas.microsoft.com/office/drawing/2014/main" id="{92E07C99-94B3-45B5-9676-E5921A0C2A65}"/>
              </a:ext>
            </a:extLst>
          </p:cNvPr>
          <p:cNvSpPr/>
          <p:nvPr/>
        </p:nvSpPr>
        <p:spPr>
          <a:xfrm>
            <a:off x="3175265" y="4048871"/>
            <a:ext cx="3637318" cy="2340426"/>
          </a:xfrm>
          <a:prstGeom prst="rect">
            <a:avLst/>
          </a:prstGeom>
          <a:solidFill>
            <a:schemeClr val="tx1">
              <a:lumMod val="8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bg1">
                    <a:lumMod val="50000"/>
                  </a:schemeClr>
                </a:solidFill>
                <a:latin typeface="+mj-ea"/>
                <a:ea typeface="+mj-ea"/>
              </a:rPr>
              <a:t>主工作区</a:t>
            </a:r>
          </a:p>
        </p:txBody>
      </p:sp>
    </p:spTree>
    <p:extLst>
      <p:ext uri="{BB962C8B-B14F-4D97-AF65-F5344CB8AC3E}">
        <p14:creationId xmlns:p14="http://schemas.microsoft.com/office/powerpoint/2010/main" val="5621572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C8B7724-C213-4C45-B07A-4711A7D958D9}"/>
              </a:ext>
            </a:extLst>
          </p:cNvPr>
          <p:cNvPicPr>
            <a:picLocks noChangeAspect="1"/>
          </p:cNvPicPr>
          <p:nvPr/>
        </p:nvPicPr>
        <p:blipFill>
          <a:blip r:embed="rId2"/>
          <a:stretch>
            <a:fillRect/>
          </a:stretch>
        </p:blipFill>
        <p:spPr>
          <a:xfrm>
            <a:off x="1087206" y="649793"/>
            <a:ext cx="7739569" cy="6128297"/>
          </a:xfrm>
          <a:prstGeom prst="rect">
            <a:avLst/>
          </a:prstGeom>
        </p:spPr>
      </p:pic>
      <p:sp>
        <p:nvSpPr>
          <p:cNvPr id="2" name="标题 1">
            <a:extLst>
              <a:ext uri="{FF2B5EF4-FFF2-40B4-BE49-F238E27FC236}">
                <a16:creationId xmlns:a16="http://schemas.microsoft.com/office/drawing/2014/main" id="{5053223D-9C9B-4A84-8458-4A14A9C676F5}"/>
              </a:ext>
            </a:extLst>
          </p:cNvPr>
          <p:cNvSpPr>
            <a:spLocks noGrp="1"/>
          </p:cNvSpPr>
          <p:nvPr>
            <p:ph type="title"/>
          </p:nvPr>
        </p:nvSpPr>
        <p:spPr/>
        <p:txBody>
          <a:bodyPr/>
          <a:lstStyle/>
          <a:p>
            <a:r>
              <a:rPr lang="en-US" altLang="zh-CN" dirty="0"/>
              <a:t>4.2. </a:t>
            </a:r>
            <a:r>
              <a:rPr lang="zh-CN" altLang="en-US" dirty="0"/>
              <a:t>布局页样例</a:t>
            </a:r>
          </a:p>
        </p:txBody>
      </p:sp>
      <p:sp>
        <p:nvSpPr>
          <p:cNvPr id="4" name="矩形 3">
            <a:extLst>
              <a:ext uri="{FF2B5EF4-FFF2-40B4-BE49-F238E27FC236}">
                <a16:creationId xmlns:a16="http://schemas.microsoft.com/office/drawing/2014/main" id="{05B2F4C4-07BE-4DAA-9795-3AC4E35F6F3E}"/>
              </a:ext>
            </a:extLst>
          </p:cNvPr>
          <p:cNvSpPr/>
          <p:nvPr/>
        </p:nvSpPr>
        <p:spPr>
          <a:xfrm>
            <a:off x="1374629" y="1571732"/>
            <a:ext cx="7351894" cy="1401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8D165FE-EF7B-410D-9FC2-8BAF53CBB42D}"/>
              </a:ext>
            </a:extLst>
          </p:cNvPr>
          <p:cNvSpPr/>
          <p:nvPr/>
        </p:nvSpPr>
        <p:spPr>
          <a:xfrm>
            <a:off x="1374630" y="3887715"/>
            <a:ext cx="7351894" cy="145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9F8033D-CE55-4623-A6A1-B8C6C6ECD25D}"/>
              </a:ext>
            </a:extLst>
          </p:cNvPr>
          <p:cNvSpPr/>
          <p:nvPr/>
        </p:nvSpPr>
        <p:spPr>
          <a:xfrm>
            <a:off x="1374630" y="4795946"/>
            <a:ext cx="7351894" cy="1447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ABCA84A-9199-4C55-94A7-CD554DF5F0F1}"/>
              </a:ext>
            </a:extLst>
          </p:cNvPr>
          <p:cNvSpPr txBox="1"/>
          <p:nvPr/>
        </p:nvSpPr>
        <p:spPr>
          <a:xfrm>
            <a:off x="8826775" y="1571731"/>
            <a:ext cx="2492990" cy="276999"/>
          </a:xfrm>
          <a:prstGeom prst="rect">
            <a:avLst/>
          </a:prstGeom>
          <a:noFill/>
        </p:spPr>
        <p:txBody>
          <a:bodyPr wrap="none" rtlCol="0">
            <a:spAutoFit/>
          </a:bodyPr>
          <a:lstStyle/>
          <a:p>
            <a:pPr>
              <a:buNone/>
            </a:pPr>
            <a:r>
              <a:rPr lang="zh-CN" altLang="en-US" sz="1200" dirty="0">
                <a:latin typeface="微软雅黑" panose="020B0503020204020204" pitchFamily="34" charset="-122"/>
                <a:ea typeface="微软雅黑" panose="020B0503020204020204" pitchFamily="34" charset="-122"/>
              </a:rPr>
              <a:t>在相关工作页中使用的样式表文件</a:t>
            </a:r>
          </a:p>
        </p:txBody>
      </p:sp>
      <p:sp>
        <p:nvSpPr>
          <p:cNvPr id="8" name="文本框 7">
            <a:extLst>
              <a:ext uri="{FF2B5EF4-FFF2-40B4-BE49-F238E27FC236}">
                <a16:creationId xmlns:a16="http://schemas.microsoft.com/office/drawing/2014/main" id="{2008AF5A-131A-4C8B-9C24-37FF767C4475}"/>
              </a:ext>
            </a:extLst>
          </p:cNvPr>
          <p:cNvSpPr txBox="1"/>
          <p:nvPr/>
        </p:nvSpPr>
        <p:spPr>
          <a:xfrm>
            <a:off x="8826775" y="3813117"/>
            <a:ext cx="1415772" cy="276999"/>
          </a:xfrm>
          <a:prstGeom prst="rect">
            <a:avLst/>
          </a:prstGeom>
          <a:noFill/>
        </p:spPr>
        <p:txBody>
          <a:bodyPr wrap="none" rtlCol="0">
            <a:spAutoFit/>
          </a:bodyPr>
          <a:lstStyle/>
          <a:p>
            <a:pPr>
              <a:buNone/>
            </a:pPr>
            <a:r>
              <a:rPr lang="zh-CN" altLang="en-US" sz="1200" dirty="0">
                <a:latin typeface="微软雅黑" panose="020B0503020204020204" pitchFamily="34" charset="-122"/>
                <a:ea typeface="微软雅黑" panose="020B0503020204020204" pitchFamily="34" charset="-122"/>
              </a:rPr>
              <a:t>主工作页渲染区域</a:t>
            </a:r>
          </a:p>
        </p:txBody>
      </p:sp>
      <p:sp>
        <p:nvSpPr>
          <p:cNvPr id="9" name="文本框 8">
            <a:extLst>
              <a:ext uri="{FF2B5EF4-FFF2-40B4-BE49-F238E27FC236}">
                <a16:creationId xmlns:a16="http://schemas.microsoft.com/office/drawing/2014/main" id="{EC967C9C-17AF-4975-A1CA-E38B662A0E8B}"/>
              </a:ext>
            </a:extLst>
          </p:cNvPr>
          <p:cNvSpPr txBox="1"/>
          <p:nvPr/>
        </p:nvSpPr>
        <p:spPr>
          <a:xfrm>
            <a:off x="8826775" y="4795946"/>
            <a:ext cx="2537874" cy="276999"/>
          </a:xfrm>
          <a:prstGeom prst="rect">
            <a:avLst/>
          </a:prstGeom>
          <a:noFill/>
        </p:spPr>
        <p:txBody>
          <a:bodyPr wrap="none" rtlCol="0">
            <a:spAutoFit/>
          </a:bodyPr>
          <a:lstStyle/>
          <a:p>
            <a:pPr>
              <a:buNone/>
            </a:pPr>
            <a:r>
              <a:rPr lang="zh-CN" altLang="en-US" sz="1200" dirty="0">
                <a:latin typeface="微软雅黑" panose="020B0503020204020204" pitchFamily="34" charset="-122"/>
                <a:ea typeface="微软雅黑" panose="020B0503020204020204" pitchFamily="34" charset="-122"/>
              </a:rPr>
              <a:t>在相关工作页中使用的脚本文件。</a:t>
            </a:r>
          </a:p>
        </p:txBody>
      </p:sp>
    </p:spTree>
    <p:extLst>
      <p:ext uri="{BB962C8B-B14F-4D97-AF65-F5344CB8AC3E}">
        <p14:creationId xmlns:p14="http://schemas.microsoft.com/office/powerpoint/2010/main" val="40987172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AC657-AD38-4E8E-9916-3B5DB2682828}"/>
              </a:ext>
            </a:extLst>
          </p:cNvPr>
          <p:cNvSpPr>
            <a:spLocks noGrp="1"/>
          </p:cNvSpPr>
          <p:nvPr>
            <p:ph type="title"/>
          </p:nvPr>
        </p:nvSpPr>
        <p:spPr/>
        <p:txBody>
          <a:bodyPr/>
          <a:lstStyle/>
          <a:p>
            <a:r>
              <a:rPr lang="en-US" altLang="zh-CN" dirty="0"/>
              <a:t>4.3. </a:t>
            </a:r>
            <a:r>
              <a:rPr lang="zh-CN" altLang="en-US" dirty="0"/>
              <a:t>局部视图</a:t>
            </a:r>
          </a:p>
        </p:txBody>
      </p:sp>
      <p:pic>
        <p:nvPicPr>
          <p:cNvPr id="6" name="图片 5">
            <a:extLst>
              <a:ext uri="{FF2B5EF4-FFF2-40B4-BE49-F238E27FC236}">
                <a16:creationId xmlns:a16="http://schemas.microsoft.com/office/drawing/2014/main" id="{C2C236E0-A18A-4BF1-9600-DD3D211B906A}"/>
              </a:ext>
            </a:extLst>
          </p:cNvPr>
          <p:cNvPicPr>
            <a:picLocks noChangeAspect="1"/>
          </p:cNvPicPr>
          <p:nvPr/>
        </p:nvPicPr>
        <p:blipFill>
          <a:blip r:embed="rId2"/>
          <a:stretch>
            <a:fillRect/>
          </a:stretch>
        </p:blipFill>
        <p:spPr>
          <a:xfrm>
            <a:off x="775120" y="871665"/>
            <a:ext cx="2313251" cy="3324228"/>
          </a:xfrm>
          <a:prstGeom prst="rect">
            <a:avLst/>
          </a:prstGeom>
        </p:spPr>
      </p:pic>
      <p:pic>
        <p:nvPicPr>
          <p:cNvPr id="7" name="图片 6">
            <a:extLst>
              <a:ext uri="{FF2B5EF4-FFF2-40B4-BE49-F238E27FC236}">
                <a16:creationId xmlns:a16="http://schemas.microsoft.com/office/drawing/2014/main" id="{5D547786-DD3C-4D37-83DE-8AC286507D3F}"/>
              </a:ext>
            </a:extLst>
          </p:cNvPr>
          <p:cNvPicPr>
            <a:picLocks noChangeAspect="1"/>
          </p:cNvPicPr>
          <p:nvPr/>
        </p:nvPicPr>
        <p:blipFill>
          <a:blip r:embed="rId3"/>
          <a:stretch>
            <a:fillRect/>
          </a:stretch>
        </p:blipFill>
        <p:spPr>
          <a:xfrm>
            <a:off x="3243097" y="881346"/>
            <a:ext cx="7923893" cy="3277989"/>
          </a:xfrm>
          <a:prstGeom prst="rect">
            <a:avLst/>
          </a:prstGeom>
          <a:ln>
            <a:solidFill>
              <a:srgbClr val="FF0000"/>
            </a:solidFill>
          </a:ln>
        </p:spPr>
      </p:pic>
      <p:cxnSp>
        <p:nvCxnSpPr>
          <p:cNvPr id="9" name="直接连接符 8">
            <a:extLst>
              <a:ext uri="{FF2B5EF4-FFF2-40B4-BE49-F238E27FC236}">
                <a16:creationId xmlns:a16="http://schemas.microsoft.com/office/drawing/2014/main" id="{351278E6-E1FA-4563-A12F-A1992D14ACAF}"/>
              </a:ext>
            </a:extLst>
          </p:cNvPr>
          <p:cNvCxnSpPr>
            <a:cxnSpLocks/>
          </p:cNvCxnSpPr>
          <p:nvPr/>
        </p:nvCxnSpPr>
        <p:spPr>
          <a:xfrm flipH="1">
            <a:off x="2301139" y="4092723"/>
            <a:ext cx="9419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CA677EB-46E6-4E63-8A8C-E7ECE0FEB9B3}"/>
              </a:ext>
            </a:extLst>
          </p:cNvPr>
          <p:cNvCxnSpPr>
            <a:cxnSpLocks/>
          </p:cNvCxnSpPr>
          <p:nvPr/>
        </p:nvCxnSpPr>
        <p:spPr>
          <a:xfrm flipH="1">
            <a:off x="2561531" y="2451647"/>
            <a:ext cx="2173971" cy="1476756"/>
          </a:xfrm>
          <a:prstGeom prst="line">
            <a:avLst/>
          </a:prstGeom>
          <a:ln>
            <a:solidFill>
              <a:srgbClr val="00488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2BE833E-DE55-4304-B69B-EAFBE90BA371}"/>
              </a:ext>
            </a:extLst>
          </p:cNvPr>
          <p:cNvCxnSpPr>
            <a:cxnSpLocks/>
          </p:cNvCxnSpPr>
          <p:nvPr/>
        </p:nvCxnSpPr>
        <p:spPr>
          <a:xfrm flipH="1">
            <a:off x="2240582" y="3111711"/>
            <a:ext cx="2494920" cy="652372"/>
          </a:xfrm>
          <a:prstGeom prst="line">
            <a:avLst/>
          </a:prstGeom>
          <a:ln>
            <a:solidFill>
              <a:srgbClr val="00488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A503148A-3990-4BCE-ADE4-1C2B8E08E6B4}"/>
              </a:ext>
            </a:extLst>
          </p:cNvPr>
          <p:cNvPicPr>
            <a:picLocks noChangeAspect="1"/>
          </p:cNvPicPr>
          <p:nvPr/>
        </p:nvPicPr>
        <p:blipFill rotWithShape="1">
          <a:blip r:embed="rId4"/>
          <a:srcRect b="63523"/>
          <a:stretch/>
        </p:blipFill>
        <p:spPr>
          <a:xfrm>
            <a:off x="3243097" y="4324221"/>
            <a:ext cx="7923893" cy="2165335"/>
          </a:xfrm>
          <a:prstGeom prst="rect">
            <a:avLst/>
          </a:prstGeom>
        </p:spPr>
      </p:pic>
    </p:spTree>
    <p:extLst>
      <p:ext uri="{BB962C8B-B14F-4D97-AF65-F5344CB8AC3E}">
        <p14:creationId xmlns:p14="http://schemas.microsoft.com/office/powerpoint/2010/main" val="31848650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2A42A-887C-45A4-8D06-362537427226}"/>
              </a:ext>
            </a:extLst>
          </p:cNvPr>
          <p:cNvSpPr>
            <a:spLocks noGrp="1"/>
          </p:cNvSpPr>
          <p:nvPr>
            <p:ph type="title"/>
          </p:nvPr>
        </p:nvSpPr>
        <p:spPr/>
        <p:txBody>
          <a:bodyPr/>
          <a:lstStyle/>
          <a:p>
            <a:r>
              <a:rPr lang="en-US" altLang="zh-CN" dirty="0"/>
              <a:t>4.3.1. </a:t>
            </a:r>
            <a:r>
              <a:rPr lang="zh-CN" altLang="en-US" dirty="0"/>
              <a:t>局部视图应用场景</a:t>
            </a:r>
          </a:p>
        </p:txBody>
      </p:sp>
      <p:pic>
        <p:nvPicPr>
          <p:cNvPr id="3" name="图片 2">
            <a:extLst>
              <a:ext uri="{FF2B5EF4-FFF2-40B4-BE49-F238E27FC236}">
                <a16:creationId xmlns:a16="http://schemas.microsoft.com/office/drawing/2014/main" id="{C4194E6E-0A69-4A52-A4C3-5BCE0B746599}"/>
              </a:ext>
            </a:extLst>
          </p:cNvPr>
          <p:cNvPicPr>
            <a:picLocks noChangeAspect="1"/>
          </p:cNvPicPr>
          <p:nvPr/>
        </p:nvPicPr>
        <p:blipFill>
          <a:blip r:embed="rId2"/>
          <a:stretch>
            <a:fillRect/>
          </a:stretch>
        </p:blipFill>
        <p:spPr>
          <a:xfrm>
            <a:off x="1065843" y="599505"/>
            <a:ext cx="8199270" cy="6142473"/>
          </a:xfrm>
          <a:prstGeom prst="rect">
            <a:avLst/>
          </a:prstGeom>
        </p:spPr>
      </p:pic>
      <p:sp>
        <p:nvSpPr>
          <p:cNvPr id="4" name="矩形 3">
            <a:extLst>
              <a:ext uri="{FF2B5EF4-FFF2-40B4-BE49-F238E27FC236}">
                <a16:creationId xmlns:a16="http://schemas.microsoft.com/office/drawing/2014/main" id="{0C963ECA-6CF6-4DCD-9083-B6C930391D64}"/>
              </a:ext>
            </a:extLst>
          </p:cNvPr>
          <p:cNvSpPr/>
          <p:nvPr/>
        </p:nvSpPr>
        <p:spPr>
          <a:xfrm>
            <a:off x="3027815" y="968901"/>
            <a:ext cx="6194908" cy="5289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85C363F-6900-4C2D-A8E8-1A859472FB06}"/>
              </a:ext>
            </a:extLst>
          </p:cNvPr>
          <p:cNvSpPr txBox="1"/>
          <p:nvPr/>
        </p:nvSpPr>
        <p:spPr>
          <a:xfrm>
            <a:off x="9222723" y="1102012"/>
            <a:ext cx="2800767" cy="276999"/>
          </a:xfrm>
          <a:prstGeom prst="rect">
            <a:avLst/>
          </a:prstGeom>
          <a:noFill/>
        </p:spPr>
        <p:txBody>
          <a:bodyPr wrap="none" rtlCol="0">
            <a:spAutoFit/>
          </a:bodyPr>
          <a:lstStyle/>
          <a:p>
            <a:pPr>
              <a:buNone/>
            </a:pPr>
            <a:r>
              <a:rPr lang="zh-CN" altLang="en-US" sz="1200" b="1" dirty="0">
                <a:solidFill>
                  <a:srgbClr val="FF0000"/>
                </a:solidFill>
                <a:latin typeface="微软雅黑" panose="020B0503020204020204" pitchFamily="34" charset="-122"/>
                <a:ea typeface="微软雅黑" panose="020B0503020204020204" pitchFamily="34" charset="-122"/>
              </a:rPr>
              <a:t>运行时只更新这个部分的内容和界面。</a:t>
            </a:r>
          </a:p>
        </p:txBody>
      </p:sp>
    </p:spTree>
    <p:extLst>
      <p:ext uri="{BB962C8B-B14F-4D97-AF65-F5344CB8AC3E}">
        <p14:creationId xmlns:p14="http://schemas.microsoft.com/office/powerpoint/2010/main" val="37808514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8A4E3-4A23-4392-B698-F455B0039A49}"/>
              </a:ext>
            </a:extLst>
          </p:cNvPr>
          <p:cNvSpPr>
            <a:spLocks noGrp="1"/>
          </p:cNvSpPr>
          <p:nvPr>
            <p:ph type="title"/>
          </p:nvPr>
        </p:nvSpPr>
        <p:spPr/>
        <p:txBody>
          <a:bodyPr/>
          <a:lstStyle/>
          <a:p>
            <a:r>
              <a:rPr lang="en-US" altLang="zh-CN" dirty="0"/>
              <a:t>4.3.2. </a:t>
            </a:r>
            <a:r>
              <a:rPr lang="zh-CN" altLang="en-US" dirty="0"/>
              <a:t>使用 </a:t>
            </a:r>
            <a:r>
              <a:rPr lang="en-US" altLang="zh-CN" dirty="0"/>
              <a:t>AJAX </a:t>
            </a:r>
            <a:r>
              <a:rPr lang="zh-CN" altLang="en-US" dirty="0"/>
              <a:t>调用控制器返回的局部视图</a:t>
            </a:r>
          </a:p>
        </p:txBody>
      </p:sp>
      <p:pic>
        <p:nvPicPr>
          <p:cNvPr id="4" name="图片 3">
            <a:extLst>
              <a:ext uri="{FF2B5EF4-FFF2-40B4-BE49-F238E27FC236}">
                <a16:creationId xmlns:a16="http://schemas.microsoft.com/office/drawing/2014/main" id="{137383A6-547B-454A-8C5E-1E4FE2BA7675}"/>
              </a:ext>
            </a:extLst>
          </p:cNvPr>
          <p:cNvPicPr>
            <a:picLocks noChangeAspect="1"/>
          </p:cNvPicPr>
          <p:nvPr/>
        </p:nvPicPr>
        <p:blipFill>
          <a:blip r:embed="rId2"/>
          <a:stretch>
            <a:fillRect/>
          </a:stretch>
        </p:blipFill>
        <p:spPr>
          <a:xfrm>
            <a:off x="4543845" y="556312"/>
            <a:ext cx="7442264" cy="5069368"/>
          </a:xfrm>
          <a:prstGeom prst="rect">
            <a:avLst/>
          </a:prstGeom>
        </p:spPr>
      </p:pic>
      <p:pic>
        <p:nvPicPr>
          <p:cNvPr id="3" name="图片 2">
            <a:extLst>
              <a:ext uri="{FF2B5EF4-FFF2-40B4-BE49-F238E27FC236}">
                <a16:creationId xmlns:a16="http://schemas.microsoft.com/office/drawing/2014/main" id="{7CFA146C-E75B-4B32-A659-589148DFAA4D}"/>
              </a:ext>
            </a:extLst>
          </p:cNvPr>
          <p:cNvPicPr>
            <a:picLocks noChangeAspect="1"/>
          </p:cNvPicPr>
          <p:nvPr/>
        </p:nvPicPr>
        <p:blipFill>
          <a:blip r:embed="rId3"/>
          <a:stretch>
            <a:fillRect/>
          </a:stretch>
        </p:blipFill>
        <p:spPr>
          <a:xfrm>
            <a:off x="6782305" y="4099659"/>
            <a:ext cx="5138024" cy="2583811"/>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403544E6-68CA-4AC6-BF15-A46F0653892A}"/>
              </a:ext>
            </a:extLst>
          </p:cNvPr>
          <p:cNvPicPr>
            <a:picLocks noChangeAspect="1"/>
          </p:cNvPicPr>
          <p:nvPr/>
        </p:nvPicPr>
        <p:blipFill rotWithShape="1">
          <a:blip r:embed="rId4"/>
          <a:srcRect t="10206" r="16975"/>
          <a:stretch/>
        </p:blipFill>
        <p:spPr>
          <a:xfrm>
            <a:off x="205891" y="509563"/>
            <a:ext cx="4209281" cy="6138773"/>
          </a:xfrm>
          <a:prstGeom prst="rect">
            <a:avLst/>
          </a:prstGeom>
        </p:spPr>
      </p:pic>
    </p:spTree>
    <p:extLst>
      <p:ext uri="{BB962C8B-B14F-4D97-AF65-F5344CB8AC3E}">
        <p14:creationId xmlns:p14="http://schemas.microsoft.com/office/powerpoint/2010/main" val="3977309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1C92E-FB8B-4F04-8A18-72BF18258256}"/>
              </a:ext>
            </a:extLst>
          </p:cNvPr>
          <p:cNvSpPr>
            <a:spLocks noGrp="1"/>
          </p:cNvSpPr>
          <p:nvPr>
            <p:ph type="title"/>
          </p:nvPr>
        </p:nvSpPr>
        <p:spPr/>
        <p:txBody>
          <a:bodyPr/>
          <a:lstStyle/>
          <a:p>
            <a:r>
              <a:rPr lang="en-US" altLang="zh-CN" dirty="0"/>
              <a:t>5.3.3. </a:t>
            </a:r>
            <a:r>
              <a:rPr lang="zh-CN" altLang="en-US" dirty="0"/>
              <a:t>在控制器中处理局部视图</a:t>
            </a:r>
          </a:p>
        </p:txBody>
      </p:sp>
      <p:pic>
        <p:nvPicPr>
          <p:cNvPr id="3" name="图片 2">
            <a:extLst>
              <a:ext uri="{FF2B5EF4-FFF2-40B4-BE49-F238E27FC236}">
                <a16:creationId xmlns:a16="http://schemas.microsoft.com/office/drawing/2014/main" id="{B609DB58-977D-4A35-8E36-FE57954E9120}"/>
              </a:ext>
            </a:extLst>
          </p:cNvPr>
          <p:cNvPicPr>
            <a:picLocks noChangeAspect="1"/>
          </p:cNvPicPr>
          <p:nvPr/>
        </p:nvPicPr>
        <p:blipFill>
          <a:blip r:embed="rId2"/>
          <a:stretch>
            <a:fillRect/>
          </a:stretch>
        </p:blipFill>
        <p:spPr>
          <a:xfrm>
            <a:off x="620136" y="743971"/>
            <a:ext cx="8941260" cy="3626036"/>
          </a:xfrm>
          <a:prstGeom prst="rect">
            <a:avLst/>
          </a:prstGeom>
        </p:spPr>
      </p:pic>
      <p:pic>
        <p:nvPicPr>
          <p:cNvPr id="4" name="图片 3">
            <a:extLst>
              <a:ext uri="{FF2B5EF4-FFF2-40B4-BE49-F238E27FC236}">
                <a16:creationId xmlns:a16="http://schemas.microsoft.com/office/drawing/2014/main" id="{15E5F50C-3DAD-4C8B-BA78-D9998009CC73}"/>
              </a:ext>
            </a:extLst>
          </p:cNvPr>
          <p:cNvPicPr>
            <a:picLocks noChangeAspect="1"/>
          </p:cNvPicPr>
          <p:nvPr/>
        </p:nvPicPr>
        <p:blipFill>
          <a:blip r:embed="rId3"/>
          <a:stretch>
            <a:fillRect/>
          </a:stretch>
        </p:blipFill>
        <p:spPr>
          <a:xfrm>
            <a:off x="5689285" y="3033871"/>
            <a:ext cx="6309372" cy="35079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9804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en-US" altLang="zh-CN" dirty="0" err="1"/>
              <a:t>ASP.Net</a:t>
            </a:r>
            <a:r>
              <a:rPr lang="en-US" altLang="zh-CN" dirty="0"/>
              <a:t> Core MVC </a:t>
            </a:r>
            <a:r>
              <a:rPr lang="zh-CN" altLang="en-US" dirty="0"/>
              <a:t>编程扩展技术说明</a:t>
            </a:r>
          </a:p>
        </p:txBody>
      </p:sp>
      <p:graphicFrame>
        <p:nvGraphicFramePr>
          <p:cNvPr id="19" name="表格 18">
            <a:extLst>
              <a:ext uri="{FF2B5EF4-FFF2-40B4-BE49-F238E27FC236}">
                <a16:creationId xmlns:a16="http://schemas.microsoft.com/office/drawing/2014/main" id="{DD4CCCEF-AF01-4AEE-BAAF-07A6A7B704ED}"/>
              </a:ext>
            </a:extLst>
          </p:cNvPr>
          <p:cNvGraphicFramePr>
            <a:graphicFrameLocks noGrp="1"/>
          </p:cNvGraphicFramePr>
          <p:nvPr>
            <p:extLst>
              <p:ext uri="{D42A27DB-BD31-4B8C-83A1-F6EECF244321}">
                <p14:modId xmlns:p14="http://schemas.microsoft.com/office/powerpoint/2010/main" val="3863541652"/>
              </p:ext>
            </p:extLst>
          </p:nvPr>
        </p:nvGraphicFramePr>
        <p:xfrm>
          <a:off x="455363" y="696030"/>
          <a:ext cx="11281274" cy="4031361"/>
        </p:xfrm>
        <a:graphic>
          <a:graphicData uri="http://schemas.openxmlformats.org/drawingml/2006/table">
            <a:tbl>
              <a:tblPr firstRow="1" bandRow="1">
                <a:effectLst/>
                <a:tableStyleId>{5C22544A-7EE6-4342-B048-85BDC9FD1C3A}</a:tableStyleId>
              </a:tblPr>
              <a:tblGrid>
                <a:gridCol w="1997167">
                  <a:extLst>
                    <a:ext uri="{9D8B030D-6E8A-4147-A177-3AD203B41FA5}">
                      <a16:colId xmlns:a16="http://schemas.microsoft.com/office/drawing/2014/main" val="20000"/>
                    </a:ext>
                  </a:extLst>
                </a:gridCol>
                <a:gridCol w="9284107">
                  <a:extLst>
                    <a:ext uri="{9D8B030D-6E8A-4147-A177-3AD203B41FA5}">
                      <a16:colId xmlns:a16="http://schemas.microsoft.com/office/drawing/2014/main" val="20001"/>
                    </a:ext>
                  </a:extLst>
                </a:gridCol>
              </a:tblGrid>
              <a:tr h="336733">
                <a:tc>
                  <a:txBody>
                    <a:bodyPr/>
                    <a:lstStyle/>
                    <a:p>
                      <a:pPr algn="r"/>
                      <a:r>
                        <a:rPr lang="zh-CN" altLang="en-US" sz="1800" b="1" dirty="0">
                          <a:solidFill>
                            <a:schemeClr val="bg1">
                              <a:lumMod val="50000"/>
                            </a:schemeClr>
                          </a:solidFill>
                          <a:latin typeface="+mj-ea"/>
                          <a:ea typeface="+mj-ea"/>
                        </a:rPr>
                        <a:t>视图控件：</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类似局部视图，但更为强大，视图控件的数据不使用模型绑定（视图或者局部视图都使用模型绑定），而是依赖于调用时所提供的数据。用于渲染页面的一个部分，视图控件包含两个部分：继承自 </a:t>
                      </a:r>
                      <a:r>
                        <a:rPr lang="en-US" altLang="zh-CN" sz="1600" b="0" dirty="0" err="1">
                          <a:solidFill>
                            <a:schemeClr val="bg1">
                              <a:lumMod val="50000"/>
                            </a:schemeClr>
                          </a:solidFill>
                          <a:latin typeface="+mj-ea"/>
                          <a:ea typeface="+mj-ea"/>
                        </a:rPr>
                        <a:t>ViewComponent</a:t>
                      </a:r>
                      <a:r>
                        <a:rPr lang="en-US" altLang="zh-CN" sz="1600" b="0" dirty="0">
                          <a:solidFill>
                            <a:schemeClr val="bg1">
                              <a:lumMod val="50000"/>
                            </a:schemeClr>
                          </a:solidFill>
                          <a:latin typeface="+mj-ea"/>
                          <a:ea typeface="+mj-ea"/>
                        </a:rPr>
                        <a:t> </a:t>
                      </a:r>
                      <a:r>
                        <a:rPr lang="zh-CN" altLang="en-US" sz="1600" b="0" dirty="0">
                          <a:solidFill>
                            <a:schemeClr val="bg1">
                              <a:lumMod val="50000"/>
                            </a:schemeClr>
                          </a:solidFill>
                          <a:latin typeface="+mj-ea"/>
                          <a:ea typeface="+mj-ea"/>
                        </a:rPr>
                        <a:t>的类，以及返回的结果（</a:t>
                      </a:r>
                      <a:r>
                        <a:rPr lang="zh-CN" altLang="en-US" sz="1600" b="0" kern="1200" dirty="0">
                          <a:solidFill>
                            <a:schemeClr val="bg1">
                              <a:lumMod val="50000"/>
                            </a:schemeClr>
                          </a:solidFill>
                          <a:latin typeface="+mj-ea"/>
                          <a:ea typeface="+mn-ea"/>
                          <a:cs typeface="+mn-cs"/>
                        </a:rPr>
                        <a:t>视图</a:t>
                      </a:r>
                      <a:r>
                        <a:rPr lang="zh-CN" altLang="en-US" sz="1600" b="0" dirty="0">
                          <a:solidFill>
                            <a:schemeClr val="bg1">
                              <a:lumMod val="50000"/>
                            </a:schemeClr>
                          </a:solidFill>
                          <a:latin typeface="+mj-ea"/>
                          <a:ea typeface="+mj-ea"/>
                        </a:rPr>
                        <a:t>）；视图控件通常是在布局页中调用。</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4802">
                <a:tc>
                  <a:txBody>
                    <a:bodyPr/>
                    <a:lstStyle/>
                    <a:p>
                      <a:pPr algn="r"/>
                      <a:r>
                        <a:rPr lang="en-US" altLang="zh-CN" sz="1800" b="1" dirty="0">
                          <a:solidFill>
                            <a:schemeClr val="bg1">
                              <a:lumMod val="50000"/>
                            </a:schemeClr>
                          </a:solidFill>
                          <a:latin typeface="+mj-ea"/>
                          <a:ea typeface="+mj-ea"/>
                        </a:rPr>
                        <a:t>App </a:t>
                      </a:r>
                      <a:r>
                        <a:rPr lang="zh-CN" altLang="en-US" sz="1800" b="1" dirty="0">
                          <a:solidFill>
                            <a:schemeClr val="bg1">
                              <a:lumMod val="50000"/>
                            </a:schemeClr>
                          </a:solidFill>
                          <a:latin typeface="+mj-ea"/>
                          <a:ea typeface="+mj-ea"/>
                        </a:rPr>
                        <a:t>模型：</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zh-CN" altLang="en-US" sz="16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7824">
                <a:tc>
                  <a:txBody>
                    <a:bodyPr/>
                    <a:lstStyle/>
                    <a:p>
                      <a:pPr algn="r"/>
                      <a:r>
                        <a:rPr lang="zh-CN" altLang="en-US" sz="1800" b="1" dirty="0">
                          <a:solidFill>
                            <a:schemeClr val="bg1">
                              <a:lumMod val="50000"/>
                            </a:schemeClr>
                          </a:solidFill>
                          <a:latin typeface="+mj-ea"/>
                          <a:ea typeface="+mj-ea"/>
                        </a:rPr>
                        <a:t>过滤器：</a:t>
                      </a:r>
                      <a:endParaRPr lang="en-US" altLang="zh-CN" sz="1800" b="1" dirty="0">
                        <a:solidFill>
                          <a:schemeClr val="bg1">
                            <a:lumMod val="50000"/>
                          </a:schemeClr>
                        </a:solidFill>
                        <a:latin typeface="+mj-ea"/>
                        <a:ea typeface="+mj-ea"/>
                      </a:endParaRPr>
                    </a:p>
                    <a:p>
                      <a:pPr algn="r"/>
                      <a:r>
                        <a:rPr lang="zh-CN" altLang="en-US" sz="1800" b="1" dirty="0">
                          <a:solidFill>
                            <a:schemeClr val="bg1">
                              <a:lumMod val="50000"/>
                            </a:schemeClr>
                          </a:solidFill>
                          <a:latin typeface="+mj-ea"/>
                          <a:ea typeface="+mj-ea"/>
                        </a:rPr>
                        <a:t>（</a:t>
                      </a:r>
                      <a:r>
                        <a:rPr lang="en-US" altLang="zh-CN" sz="1800" b="1" dirty="0">
                          <a:solidFill>
                            <a:schemeClr val="bg1">
                              <a:lumMod val="50000"/>
                            </a:schemeClr>
                          </a:solidFill>
                          <a:latin typeface="+mj-ea"/>
                          <a:ea typeface="+mj-ea"/>
                        </a:rPr>
                        <a:t>Filters</a:t>
                      </a:r>
                      <a:r>
                        <a:rPr lang="zh-CN" altLang="en-US" sz="1800" b="1"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zh-CN" altLang="en-US" sz="16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7824">
                <a:tc>
                  <a:txBody>
                    <a:bodyPr/>
                    <a:lstStyle/>
                    <a:p>
                      <a:pPr algn="r"/>
                      <a:r>
                        <a:rPr lang="zh-CN" altLang="en-US" sz="1800" b="1" dirty="0">
                          <a:solidFill>
                            <a:schemeClr val="bg1">
                              <a:lumMod val="50000"/>
                            </a:schemeClr>
                          </a:solidFill>
                          <a:latin typeface="+mj-ea"/>
                          <a:ea typeface="+mj-ea"/>
                        </a:rPr>
                        <a:t>区域：</a:t>
                      </a:r>
                      <a:endParaRPr lang="en-US" altLang="zh-CN" sz="1800" b="1" dirty="0">
                        <a:solidFill>
                          <a:schemeClr val="bg1">
                            <a:lumMod val="50000"/>
                          </a:schemeClr>
                        </a:solidFill>
                        <a:latin typeface="+mj-ea"/>
                        <a:ea typeface="+mj-ea"/>
                      </a:endParaRPr>
                    </a:p>
                    <a:p>
                      <a:pPr algn="r"/>
                      <a:r>
                        <a:rPr lang="zh-CN" altLang="en-US" sz="1800" b="1" dirty="0">
                          <a:solidFill>
                            <a:schemeClr val="bg1">
                              <a:lumMod val="50000"/>
                            </a:schemeClr>
                          </a:solidFill>
                          <a:latin typeface="+mj-ea"/>
                          <a:ea typeface="+mj-ea"/>
                          <a:sym typeface="Wingdings" panose="05000000000000000000" pitchFamily="2" charset="2"/>
                        </a:rPr>
                        <a:t>（</a:t>
                      </a:r>
                      <a:r>
                        <a:rPr lang="en-US" altLang="zh-CN" sz="1800" b="1" dirty="0">
                          <a:solidFill>
                            <a:schemeClr val="bg1">
                              <a:lumMod val="50000"/>
                            </a:schemeClr>
                          </a:solidFill>
                          <a:latin typeface="+mj-ea"/>
                          <a:ea typeface="+mj-ea"/>
                          <a:sym typeface="Wingdings" panose="05000000000000000000" pitchFamily="2" charset="2"/>
                        </a:rPr>
                        <a:t>Areas</a:t>
                      </a:r>
                      <a:r>
                        <a:rPr lang="zh-CN" altLang="en-US" sz="1800" b="1" dirty="0">
                          <a:solidFill>
                            <a:schemeClr val="bg1">
                              <a:lumMod val="50000"/>
                            </a:schemeClr>
                          </a:solidFill>
                          <a:latin typeface="+mj-ea"/>
                          <a:ea typeface="+mj-ea"/>
                          <a:sym typeface="Wingdings" panose="05000000000000000000" pitchFamily="2" charset="2"/>
                        </a:rPr>
                        <a:t>）</a:t>
                      </a:r>
                      <a:endParaRPr lang="zh-CN" altLang="en-US" sz="1800" b="1"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zh-CN" altLang="en-US" sz="16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9734984"/>
                  </a:ext>
                </a:extLst>
              </a:tr>
              <a:tr h="157824">
                <a:tc>
                  <a:txBody>
                    <a:bodyPr/>
                    <a:lstStyle/>
                    <a:p>
                      <a:pPr algn="r"/>
                      <a:r>
                        <a:rPr lang="zh-CN" altLang="en-US" sz="1800" b="1" dirty="0">
                          <a:solidFill>
                            <a:schemeClr val="bg1">
                              <a:lumMod val="50000"/>
                            </a:schemeClr>
                          </a:solidFill>
                          <a:latin typeface="+mj-ea"/>
                          <a:ea typeface="+mj-ea"/>
                        </a:rPr>
                        <a:t>应用分区：</a:t>
                      </a:r>
                      <a:endParaRPr lang="en-US" altLang="zh-CN" sz="1800" b="1" dirty="0">
                        <a:solidFill>
                          <a:schemeClr val="bg1">
                            <a:lumMod val="50000"/>
                          </a:schemeClr>
                        </a:solidFill>
                        <a:latin typeface="+mj-ea"/>
                        <a:ea typeface="+mj-ea"/>
                      </a:endParaRPr>
                    </a:p>
                    <a:p>
                      <a:pPr algn="r"/>
                      <a:r>
                        <a:rPr lang="zh-CN" altLang="en-US" sz="1800" b="1" dirty="0">
                          <a:solidFill>
                            <a:schemeClr val="bg1">
                              <a:lumMod val="50000"/>
                            </a:schemeClr>
                          </a:solidFill>
                          <a:latin typeface="+mj-ea"/>
                          <a:ea typeface="+mj-ea"/>
                        </a:rPr>
                        <a:t>（</a:t>
                      </a:r>
                      <a:r>
                        <a:rPr lang="en-US" altLang="zh-CN" sz="1800" b="1" dirty="0">
                          <a:solidFill>
                            <a:schemeClr val="bg1">
                              <a:lumMod val="50000"/>
                            </a:schemeClr>
                          </a:solidFill>
                          <a:latin typeface="+mj-ea"/>
                          <a:ea typeface="+mj-ea"/>
                        </a:rPr>
                        <a:t>App Parts</a:t>
                      </a:r>
                      <a:r>
                        <a:rPr lang="zh-CN" altLang="en-US" sz="1800" b="1"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应用分区是应用资源的一个抽象，以便 </a:t>
                      </a:r>
                      <a:r>
                        <a:rPr lang="en-US" altLang="zh-CN" sz="1600" b="0" dirty="0">
                          <a:solidFill>
                            <a:schemeClr val="bg1">
                              <a:lumMod val="50000"/>
                            </a:schemeClr>
                          </a:solidFill>
                          <a:latin typeface="+mj-ea"/>
                          <a:ea typeface="+mj-ea"/>
                        </a:rPr>
                        <a:t>MVC </a:t>
                      </a:r>
                      <a:r>
                        <a:rPr lang="zh-CN" altLang="en-US" sz="1600" b="0" dirty="0">
                          <a:solidFill>
                            <a:schemeClr val="bg1">
                              <a:lumMod val="50000"/>
                            </a:schemeClr>
                          </a:solidFill>
                          <a:latin typeface="+mj-ea"/>
                          <a:ea typeface="+mj-ea"/>
                        </a:rPr>
                        <a:t>的特性如控制器、视图组件、或者标签助理等可以在使用中被定位出来。</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4842129"/>
                  </a:ext>
                </a:extLst>
              </a:tr>
              <a:tr h="157824">
                <a:tc>
                  <a:txBody>
                    <a:bodyPr/>
                    <a:lstStyle/>
                    <a:p>
                      <a:pPr algn="r"/>
                      <a:r>
                        <a:rPr lang="zh-CN" altLang="en-US" sz="1800" b="1" dirty="0">
                          <a:solidFill>
                            <a:schemeClr val="bg1">
                              <a:lumMod val="50000"/>
                            </a:schemeClr>
                          </a:solidFill>
                          <a:latin typeface="+mj-ea"/>
                          <a:ea typeface="+mj-ea"/>
                        </a:rPr>
                        <a:t>定制模型绑定：</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lang="zh-CN" altLang="en-US" sz="16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259508"/>
                  </a:ext>
                </a:extLst>
              </a:tr>
            </a:tbl>
          </a:graphicData>
        </a:graphic>
      </p:graphicFrame>
    </p:spTree>
    <p:extLst>
      <p:ext uri="{BB962C8B-B14F-4D97-AF65-F5344CB8AC3E}">
        <p14:creationId xmlns:p14="http://schemas.microsoft.com/office/powerpoint/2010/main" val="3801336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99CEB-1387-4CE3-ABF1-76DCC44F0ED3}"/>
              </a:ext>
            </a:extLst>
          </p:cNvPr>
          <p:cNvSpPr>
            <a:spLocks noGrp="1"/>
          </p:cNvSpPr>
          <p:nvPr>
            <p:ph type="title"/>
          </p:nvPr>
        </p:nvSpPr>
        <p:spPr/>
        <p:txBody>
          <a:bodyPr/>
          <a:lstStyle/>
          <a:p>
            <a:r>
              <a:rPr lang="en-US" altLang="zh-CN" dirty="0"/>
              <a:t>4.1. </a:t>
            </a:r>
            <a:r>
              <a:rPr lang="zh-CN" altLang="en-US" dirty="0"/>
              <a:t>一般的 </a:t>
            </a:r>
            <a:r>
              <a:rPr lang="en-US" altLang="zh-CN" dirty="0" err="1"/>
              <a:t>ASP.Net</a:t>
            </a:r>
            <a:r>
              <a:rPr lang="en-US" altLang="zh-CN" dirty="0"/>
              <a:t> </a:t>
            </a:r>
            <a:r>
              <a:rPr lang="zh-CN" altLang="en-US" dirty="0"/>
              <a:t>调用过程说明</a:t>
            </a:r>
          </a:p>
        </p:txBody>
      </p:sp>
      <p:pic>
        <p:nvPicPr>
          <p:cNvPr id="3" name="图片 2">
            <a:extLst>
              <a:ext uri="{FF2B5EF4-FFF2-40B4-BE49-F238E27FC236}">
                <a16:creationId xmlns:a16="http://schemas.microsoft.com/office/drawing/2014/main" id="{F835455E-E184-4FF3-B926-C089132C20A7}"/>
              </a:ext>
            </a:extLst>
          </p:cNvPr>
          <p:cNvPicPr>
            <a:picLocks noChangeAspect="1"/>
          </p:cNvPicPr>
          <p:nvPr/>
        </p:nvPicPr>
        <p:blipFill>
          <a:blip r:embed="rId2"/>
          <a:stretch>
            <a:fillRect/>
          </a:stretch>
        </p:blipFill>
        <p:spPr>
          <a:xfrm>
            <a:off x="335317" y="895872"/>
            <a:ext cx="11382218" cy="5523455"/>
          </a:xfrm>
          <a:prstGeom prst="rect">
            <a:avLst/>
          </a:prstGeom>
        </p:spPr>
      </p:pic>
    </p:spTree>
    <p:extLst>
      <p:ext uri="{BB962C8B-B14F-4D97-AF65-F5344CB8AC3E}">
        <p14:creationId xmlns:p14="http://schemas.microsoft.com/office/powerpoint/2010/main" val="36105665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Entity Framework Core</a:t>
            </a:r>
            <a:r>
              <a:rPr lang="zh-CN" altLang="en-US" dirty="0"/>
              <a:t> 应用编程概念</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868" y="607351"/>
            <a:ext cx="6743699" cy="6074476"/>
          </a:xfrm>
          <a:prstGeom prst="rect">
            <a:avLst/>
          </a:prstGeom>
        </p:spPr>
      </p:pic>
    </p:spTree>
    <p:extLst>
      <p:ext uri="{BB962C8B-B14F-4D97-AF65-F5344CB8AC3E}">
        <p14:creationId xmlns:p14="http://schemas.microsoft.com/office/powerpoint/2010/main" val="16572324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1B616-1945-43E0-AD9A-6D6CB9E9063C}"/>
              </a:ext>
            </a:extLst>
          </p:cNvPr>
          <p:cNvSpPr>
            <a:spLocks noGrp="1"/>
          </p:cNvSpPr>
          <p:nvPr>
            <p:ph type="title"/>
          </p:nvPr>
        </p:nvSpPr>
        <p:spPr/>
        <p:txBody>
          <a:bodyPr/>
          <a:lstStyle/>
          <a:p>
            <a:r>
              <a:rPr lang="en-US" altLang="zh-CN" dirty="0"/>
              <a:t>6.1. </a:t>
            </a:r>
            <a:r>
              <a:rPr lang="zh-CN" altLang="en-US" dirty="0"/>
              <a:t>构建数据模型（实体模型）</a:t>
            </a:r>
          </a:p>
        </p:txBody>
      </p:sp>
    </p:spTree>
    <p:extLst>
      <p:ext uri="{BB962C8B-B14F-4D97-AF65-F5344CB8AC3E}">
        <p14:creationId xmlns:p14="http://schemas.microsoft.com/office/powerpoint/2010/main" val="3258211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A3D60BED-75C0-4751-BED9-81A4932F7F49}"/>
              </a:ext>
            </a:extLst>
          </p:cNvPr>
          <p:cNvSpPr/>
          <p:nvPr/>
        </p:nvSpPr>
        <p:spPr>
          <a:xfrm>
            <a:off x="1669686" y="1976215"/>
            <a:ext cx="9924619" cy="1387856"/>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buNone/>
            </a:pPr>
            <a:endParaRPr lang="zh-CN" altLang="en-US" sz="1600" b="1" dirty="0">
              <a:latin typeface="+mj-ea"/>
              <a:ea typeface="+mj-ea"/>
            </a:endParaRPr>
          </a:p>
        </p:txBody>
      </p:sp>
      <p:sp>
        <p:nvSpPr>
          <p:cNvPr id="33" name="矩形 32">
            <a:extLst>
              <a:ext uri="{FF2B5EF4-FFF2-40B4-BE49-F238E27FC236}">
                <a16:creationId xmlns:a16="http://schemas.microsoft.com/office/drawing/2014/main" id="{8A80A048-30E1-42E2-B127-1E420F9D4CAF}"/>
              </a:ext>
            </a:extLst>
          </p:cNvPr>
          <p:cNvSpPr/>
          <p:nvPr/>
        </p:nvSpPr>
        <p:spPr>
          <a:xfrm>
            <a:off x="1669686" y="3517873"/>
            <a:ext cx="9924619" cy="132866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buNone/>
            </a:pPr>
            <a:endParaRPr lang="zh-CN" altLang="en-US" sz="1600" b="1" dirty="0">
              <a:latin typeface="+mj-ea"/>
              <a:ea typeface="+mj-ea"/>
            </a:endParaRPr>
          </a:p>
        </p:txBody>
      </p:sp>
      <p:sp>
        <p:nvSpPr>
          <p:cNvPr id="26" name="矩形 25">
            <a:extLst>
              <a:ext uri="{FF2B5EF4-FFF2-40B4-BE49-F238E27FC236}">
                <a16:creationId xmlns:a16="http://schemas.microsoft.com/office/drawing/2014/main" id="{0AF75B56-0B90-440C-B91C-9676421FAE0E}"/>
              </a:ext>
            </a:extLst>
          </p:cNvPr>
          <p:cNvSpPr/>
          <p:nvPr/>
        </p:nvSpPr>
        <p:spPr>
          <a:xfrm>
            <a:off x="1002371" y="3525017"/>
            <a:ext cx="667316" cy="1328667"/>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buNone/>
            </a:pPr>
            <a:r>
              <a:rPr lang="zh-CN" altLang="en-US" sz="1600" b="1" dirty="0">
                <a:latin typeface="+mj-ea"/>
                <a:ea typeface="+mj-ea"/>
              </a:rPr>
              <a:t>基础类库</a:t>
            </a:r>
          </a:p>
        </p:txBody>
      </p:sp>
      <p:sp>
        <p:nvSpPr>
          <p:cNvPr id="2" name="标题 1"/>
          <p:cNvSpPr>
            <a:spLocks noGrp="1"/>
          </p:cNvSpPr>
          <p:nvPr>
            <p:ph type="title"/>
          </p:nvPr>
        </p:nvSpPr>
        <p:spPr/>
        <p:txBody>
          <a:bodyPr/>
          <a:lstStyle/>
          <a:p>
            <a:r>
              <a:rPr lang="en-US" altLang="zh-CN" dirty="0"/>
              <a:t>2. </a:t>
            </a:r>
            <a:r>
              <a:rPr lang="en-US" altLang="zh-CN" dirty="0" err="1"/>
              <a:t>ASP.Net</a:t>
            </a:r>
            <a:r>
              <a:rPr lang="en-US" altLang="zh-CN" dirty="0"/>
              <a:t> Core </a:t>
            </a:r>
            <a:r>
              <a:rPr lang="zh-CN" altLang="en-US" dirty="0"/>
              <a:t>应用框架概述</a:t>
            </a:r>
          </a:p>
        </p:txBody>
      </p:sp>
      <p:sp>
        <p:nvSpPr>
          <p:cNvPr id="8" name="矩形 7">
            <a:extLst>
              <a:ext uri="{FF2B5EF4-FFF2-40B4-BE49-F238E27FC236}">
                <a16:creationId xmlns:a16="http://schemas.microsoft.com/office/drawing/2014/main" id="{9DE088DD-1F73-48A8-BE19-2E803CC78E04}"/>
              </a:ext>
            </a:extLst>
          </p:cNvPr>
          <p:cNvSpPr/>
          <p:nvPr/>
        </p:nvSpPr>
        <p:spPr>
          <a:xfrm>
            <a:off x="1750218" y="1233411"/>
            <a:ext cx="3276805" cy="3795790"/>
          </a:xfrm>
          <a:prstGeom prst="rect">
            <a:avLst/>
          </a:prstGeom>
          <a:solidFill>
            <a:srgbClr val="006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en-US" altLang="zh-CN" b="1" dirty="0" err="1">
                <a:latin typeface="+mj-ea"/>
                <a:ea typeface="+mj-ea"/>
              </a:rPr>
              <a:t>.Net</a:t>
            </a:r>
            <a:r>
              <a:rPr lang="en-US" altLang="zh-CN" b="1" dirty="0">
                <a:latin typeface="+mj-ea"/>
                <a:ea typeface="+mj-ea"/>
              </a:rPr>
              <a:t> Framework</a:t>
            </a:r>
            <a:endParaRPr lang="zh-CN" altLang="en-US" b="1" dirty="0">
              <a:latin typeface="+mj-ea"/>
              <a:ea typeface="+mj-ea"/>
            </a:endParaRPr>
          </a:p>
        </p:txBody>
      </p:sp>
      <p:sp>
        <p:nvSpPr>
          <p:cNvPr id="9" name="矩形 8">
            <a:extLst>
              <a:ext uri="{FF2B5EF4-FFF2-40B4-BE49-F238E27FC236}">
                <a16:creationId xmlns:a16="http://schemas.microsoft.com/office/drawing/2014/main" id="{9E060949-3D29-4DF5-A7C7-BEF6DD84307A}"/>
              </a:ext>
            </a:extLst>
          </p:cNvPr>
          <p:cNvSpPr/>
          <p:nvPr/>
        </p:nvSpPr>
        <p:spPr>
          <a:xfrm>
            <a:off x="5242502" y="1233409"/>
            <a:ext cx="2958523" cy="3795789"/>
          </a:xfrm>
          <a:prstGeom prst="rect">
            <a:avLst/>
          </a:prstGeom>
          <a:solidFill>
            <a:srgbClr val="00A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en-US" altLang="zh-CN" b="1" dirty="0" err="1">
                <a:latin typeface="+mj-ea"/>
                <a:ea typeface="+mj-ea"/>
              </a:rPr>
              <a:t>.Net</a:t>
            </a:r>
            <a:r>
              <a:rPr lang="en-US" altLang="zh-CN" b="1" dirty="0">
                <a:latin typeface="+mj-ea"/>
                <a:ea typeface="+mj-ea"/>
              </a:rPr>
              <a:t> Core</a:t>
            </a:r>
            <a:endParaRPr lang="zh-CN" altLang="en-US" b="1" dirty="0">
              <a:latin typeface="+mj-ea"/>
              <a:ea typeface="+mj-ea"/>
            </a:endParaRPr>
          </a:p>
        </p:txBody>
      </p:sp>
      <p:sp>
        <p:nvSpPr>
          <p:cNvPr id="10" name="矩形 9">
            <a:extLst>
              <a:ext uri="{FF2B5EF4-FFF2-40B4-BE49-F238E27FC236}">
                <a16:creationId xmlns:a16="http://schemas.microsoft.com/office/drawing/2014/main" id="{9F09FEFA-D592-4D89-B2B9-58CBED7B3884}"/>
              </a:ext>
            </a:extLst>
          </p:cNvPr>
          <p:cNvSpPr/>
          <p:nvPr/>
        </p:nvSpPr>
        <p:spPr>
          <a:xfrm>
            <a:off x="8405005" y="1233410"/>
            <a:ext cx="3039282" cy="3795788"/>
          </a:xfrm>
          <a:prstGeom prst="rect">
            <a:avLst/>
          </a:prstGeom>
          <a:solidFill>
            <a:srgbClr val="002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en-US" altLang="zh-CN" b="1" dirty="0">
                <a:latin typeface="+mj-ea"/>
                <a:ea typeface="+mj-ea"/>
              </a:rPr>
              <a:t>Xamarin</a:t>
            </a:r>
            <a:endParaRPr lang="zh-CN" altLang="en-US" b="1" dirty="0">
              <a:latin typeface="+mj-ea"/>
              <a:ea typeface="+mj-ea"/>
            </a:endParaRPr>
          </a:p>
        </p:txBody>
      </p:sp>
      <p:sp>
        <p:nvSpPr>
          <p:cNvPr id="11" name="矩形 10">
            <a:extLst>
              <a:ext uri="{FF2B5EF4-FFF2-40B4-BE49-F238E27FC236}">
                <a16:creationId xmlns:a16="http://schemas.microsoft.com/office/drawing/2014/main" id="{F1A0C44E-74F9-470B-9907-65FBA82E9216}"/>
              </a:ext>
            </a:extLst>
          </p:cNvPr>
          <p:cNvSpPr/>
          <p:nvPr/>
        </p:nvSpPr>
        <p:spPr>
          <a:xfrm>
            <a:off x="1750218" y="1804948"/>
            <a:ext cx="9694069" cy="168089"/>
          </a:xfrm>
          <a:prstGeom prst="rect">
            <a:avLst/>
          </a:pr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endParaRPr lang="zh-CN" altLang="en-US" b="1" dirty="0">
              <a:latin typeface="+mj-ea"/>
              <a:ea typeface="+mj-ea"/>
            </a:endParaRPr>
          </a:p>
        </p:txBody>
      </p:sp>
      <p:sp>
        <p:nvSpPr>
          <p:cNvPr id="12" name="矩形 11">
            <a:extLst>
              <a:ext uri="{FF2B5EF4-FFF2-40B4-BE49-F238E27FC236}">
                <a16:creationId xmlns:a16="http://schemas.microsoft.com/office/drawing/2014/main" id="{51A76B91-6FF7-4EDF-9320-C1924F87AEB0}"/>
              </a:ext>
            </a:extLst>
          </p:cNvPr>
          <p:cNvSpPr/>
          <p:nvPr/>
        </p:nvSpPr>
        <p:spPr>
          <a:xfrm>
            <a:off x="2021113" y="2232541"/>
            <a:ext cx="789581" cy="411877"/>
          </a:xfrm>
          <a:prstGeom prst="rect">
            <a:avLst/>
          </a:prstGeom>
          <a:solidFill>
            <a:srgbClr val="004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a:latin typeface="+mj-ea"/>
                <a:ea typeface="+mj-ea"/>
              </a:rPr>
              <a:t>WPF</a:t>
            </a:r>
            <a:endParaRPr lang="zh-CN" altLang="en-US" sz="1400" b="1" dirty="0">
              <a:latin typeface="+mj-ea"/>
              <a:ea typeface="+mj-ea"/>
            </a:endParaRPr>
          </a:p>
        </p:txBody>
      </p:sp>
      <p:sp>
        <p:nvSpPr>
          <p:cNvPr id="13" name="矩形 12">
            <a:extLst>
              <a:ext uri="{FF2B5EF4-FFF2-40B4-BE49-F238E27FC236}">
                <a16:creationId xmlns:a16="http://schemas.microsoft.com/office/drawing/2014/main" id="{7FED3DDB-5750-4D99-B603-9B1403A94EBE}"/>
              </a:ext>
            </a:extLst>
          </p:cNvPr>
          <p:cNvSpPr/>
          <p:nvPr/>
        </p:nvSpPr>
        <p:spPr>
          <a:xfrm>
            <a:off x="2897697" y="2232541"/>
            <a:ext cx="1920879" cy="411877"/>
          </a:xfrm>
          <a:prstGeom prst="rect">
            <a:avLst/>
          </a:prstGeom>
          <a:solidFill>
            <a:srgbClr val="004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a:latin typeface="+mj-ea"/>
                <a:ea typeface="+mj-ea"/>
              </a:rPr>
              <a:t>Windows Forms</a:t>
            </a:r>
            <a:endParaRPr lang="zh-CN" altLang="en-US" sz="1400" b="1" dirty="0">
              <a:latin typeface="+mj-ea"/>
              <a:ea typeface="+mj-ea"/>
            </a:endParaRPr>
          </a:p>
        </p:txBody>
      </p:sp>
      <p:sp>
        <p:nvSpPr>
          <p:cNvPr id="14" name="矩形 13">
            <a:extLst>
              <a:ext uri="{FF2B5EF4-FFF2-40B4-BE49-F238E27FC236}">
                <a16:creationId xmlns:a16="http://schemas.microsoft.com/office/drawing/2014/main" id="{C16C71FF-37A9-46AA-B03D-021C3F312C00}"/>
              </a:ext>
            </a:extLst>
          </p:cNvPr>
          <p:cNvSpPr/>
          <p:nvPr/>
        </p:nvSpPr>
        <p:spPr>
          <a:xfrm>
            <a:off x="2021113" y="2770193"/>
            <a:ext cx="2797463" cy="411877"/>
          </a:xfrm>
          <a:prstGeom prst="rect">
            <a:avLst/>
          </a:prstGeom>
          <a:solidFill>
            <a:srgbClr val="004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err="1">
                <a:latin typeface="+mj-ea"/>
                <a:ea typeface="+mj-ea"/>
              </a:rPr>
              <a:t>ASP.Net</a:t>
            </a:r>
            <a:endParaRPr lang="zh-CN" altLang="en-US" sz="1400" b="1" dirty="0">
              <a:latin typeface="+mj-ea"/>
              <a:ea typeface="+mj-ea"/>
            </a:endParaRPr>
          </a:p>
        </p:txBody>
      </p:sp>
      <p:sp>
        <p:nvSpPr>
          <p:cNvPr id="15" name="矩形 14">
            <a:extLst>
              <a:ext uri="{FF2B5EF4-FFF2-40B4-BE49-F238E27FC236}">
                <a16:creationId xmlns:a16="http://schemas.microsoft.com/office/drawing/2014/main" id="{D3062AAE-A75E-48E0-AA39-8863FA818B67}"/>
              </a:ext>
            </a:extLst>
          </p:cNvPr>
          <p:cNvSpPr/>
          <p:nvPr/>
        </p:nvSpPr>
        <p:spPr>
          <a:xfrm>
            <a:off x="5323031" y="2232541"/>
            <a:ext cx="2797463" cy="411877"/>
          </a:xfrm>
          <a:prstGeom prst="rect">
            <a:avLst/>
          </a:prstGeom>
          <a:solidFill>
            <a:srgbClr val="007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err="1">
                <a:latin typeface="+mj-ea"/>
                <a:ea typeface="+mj-ea"/>
              </a:rPr>
              <a:t>ASP.Net</a:t>
            </a:r>
            <a:r>
              <a:rPr lang="en-US" altLang="zh-CN" sz="1400" b="1" dirty="0">
                <a:latin typeface="+mj-ea"/>
                <a:ea typeface="+mj-ea"/>
              </a:rPr>
              <a:t> Core</a:t>
            </a:r>
            <a:endParaRPr lang="zh-CN" altLang="en-US" sz="1400" b="1" dirty="0">
              <a:latin typeface="+mj-ea"/>
              <a:ea typeface="+mj-ea"/>
            </a:endParaRPr>
          </a:p>
        </p:txBody>
      </p:sp>
      <p:sp>
        <p:nvSpPr>
          <p:cNvPr id="16" name="矩形 15">
            <a:extLst>
              <a:ext uri="{FF2B5EF4-FFF2-40B4-BE49-F238E27FC236}">
                <a16:creationId xmlns:a16="http://schemas.microsoft.com/office/drawing/2014/main" id="{6F2F083A-362E-4AEC-BCCD-753FA1C509A6}"/>
              </a:ext>
            </a:extLst>
          </p:cNvPr>
          <p:cNvSpPr/>
          <p:nvPr/>
        </p:nvSpPr>
        <p:spPr>
          <a:xfrm>
            <a:off x="5323031" y="2770193"/>
            <a:ext cx="2797463" cy="411877"/>
          </a:xfrm>
          <a:prstGeom prst="rect">
            <a:avLst/>
          </a:prstGeom>
          <a:solidFill>
            <a:srgbClr val="007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a:latin typeface="+mj-ea"/>
                <a:ea typeface="+mj-ea"/>
              </a:rPr>
              <a:t>Universal Apps</a:t>
            </a:r>
            <a:endParaRPr lang="zh-CN" altLang="en-US" sz="1400" b="1" dirty="0">
              <a:latin typeface="+mj-ea"/>
              <a:ea typeface="+mj-ea"/>
            </a:endParaRPr>
          </a:p>
        </p:txBody>
      </p:sp>
      <p:sp>
        <p:nvSpPr>
          <p:cNvPr id="17" name="矩形 16">
            <a:extLst>
              <a:ext uri="{FF2B5EF4-FFF2-40B4-BE49-F238E27FC236}">
                <a16:creationId xmlns:a16="http://schemas.microsoft.com/office/drawing/2014/main" id="{DD05A97B-5BA2-4A66-88BA-B113BCBDF8B3}"/>
              </a:ext>
            </a:extLst>
          </p:cNvPr>
          <p:cNvSpPr/>
          <p:nvPr/>
        </p:nvSpPr>
        <p:spPr>
          <a:xfrm>
            <a:off x="8712392" y="2236657"/>
            <a:ext cx="789581" cy="411877"/>
          </a:xfrm>
          <a:prstGeom prst="rect">
            <a:avLst/>
          </a:prstGeom>
          <a:solidFill>
            <a:srgbClr val="00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a:latin typeface="+mj-ea"/>
                <a:ea typeface="+mj-ea"/>
              </a:rPr>
              <a:t>iOS</a:t>
            </a:r>
            <a:endParaRPr lang="zh-CN" altLang="en-US" sz="1400" b="1" dirty="0">
              <a:latin typeface="+mj-ea"/>
              <a:ea typeface="+mj-ea"/>
            </a:endParaRPr>
          </a:p>
        </p:txBody>
      </p:sp>
      <p:sp>
        <p:nvSpPr>
          <p:cNvPr id="18" name="矩形 17">
            <a:extLst>
              <a:ext uri="{FF2B5EF4-FFF2-40B4-BE49-F238E27FC236}">
                <a16:creationId xmlns:a16="http://schemas.microsoft.com/office/drawing/2014/main" id="{0AF558A5-5C0A-4F07-8F35-ABDB257CB93B}"/>
              </a:ext>
            </a:extLst>
          </p:cNvPr>
          <p:cNvSpPr/>
          <p:nvPr/>
        </p:nvSpPr>
        <p:spPr>
          <a:xfrm>
            <a:off x="8712391" y="2769564"/>
            <a:ext cx="789581" cy="411877"/>
          </a:xfrm>
          <a:prstGeom prst="rect">
            <a:avLst/>
          </a:prstGeom>
          <a:solidFill>
            <a:srgbClr val="00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a:latin typeface="+mj-ea"/>
                <a:ea typeface="+mj-ea"/>
              </a:rPr>
              <a:t>OS X</a:t>
            </a:r>
            <a:endParaRPr lang="zh-CN" altLang="en-US" sz="1400" b="1" dirty="0">
              <a:latin typeface="+mj-ea"/>
              <a:ea typeface="+mj-ea"/>
            </a:endParaRPr>
          </a:p>
        </p:txBody>
      </p:sp>
      <p:sp>
        <p:nvSpPr>
          <p:cNvPr id="19" name="矩形 18">
            <a:extLst>
              <a:ext uri="{FF2B5EF4-FFF2-40B4-BE49-F238E27FC236}">
                <a16:creationId xmlns:a16="http://schemas.microsoft.com/office/drawing/2014/main" id="{CDB5FE10-BA3A-482F-A735-5776E0E51929}"/>
              </a:ext>
            </a:extLst>
          </p:cNvPr>
          <p:cNvSpPr/>
          <p:nvPr/>
        </p:nvSpPr>
        <p:spPr>
          <a:xfrm>
            <a:off x="9785336" y="2518311"/>
            <a:ext cx="1542270" cy="411877"/>
          </a:xfrm>
          <a:prstGeom prst="rect">
            <a:avLst/>
          </a:prstGeom>
          <a:solidFill>
            <a:srgbClr val="00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a:latin typeface="+mj-ea"/>
                <a:ea typeface="+mj-ea"/>
              </a:rPr>
              <a:t>Android</a:t>
            </a:r>
            <a:endParaRPr lang="zh-CN" altLang="en-US" sz="1400" b="1" dirty="0">
              <a:latin typeface="+mj-ea"/>
              <a:ea typeface="+mj-ea"/>
            </a:endParaRPr>
          </a:p>
        </p:txBody>
      </p:sp>
      <p:sp>
        <p:nvSpPr>
          <p:cNvPr id="20" name="矩形 19">
            <a:extLst>
              <a:ext uri="{FF2B5EF4-FFF2-40B4-BE49-F238E27FC236}">
                <a16:creationId xmlns:a16="http://schemas.microsoft.com/office/drawing/2014/main" id="{4CDACFD7-8F28-464D-9B1F-E5E12A30CBB8}"/>
              </a:ext>
            </a:extLst>
          </p:cNvPr>
          <p:cNvSpPr/>
          <p:nvPr/>
        </p:nvSpPr>
        <p:spPr>
          <a:xfrm>
            <a:off x="1750218" y="3356927"/>
            <a:ext cx="9694069" cy="168089"/>
          </a:xfrm>
          <a:prstGeom prst="rect">
            <a:avLst/>
          </a:pr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endParaRPr lang="zh-CN" altLang="en-US" b="1" dirty="0">
              <a:latin typeface="+mj-ea"/>
              <a:ea typeface="+mj-ea"/>
            </a:endParaRPr>
          </a:p>
        </p:txBody>
      </p:sp>
      <p:sp>
        <p:nvSpPr>
          <p:cNvPr id="21" name="矩形 20">
            <a:extLst>
              <a:ext uri="{FF2B5EF4-FFF2-40B4-BE49-F238E27FC236}">
                <a16:creationId xmlns:a16="http://schemas.microsoft.com/office/drawing/2014/main" id="{71037AE2-E28A-40E2-A3A3-D1382A0CC307}"/>
              </a:ext>
            </a:extLst>
          </p:cNvPr>
          <p:cNvSpPr/>
          <p:nvPr/>
        </p:nvSpPr>
        <p:spPr>
          <a:xfrm>
            <a:off x="1750218" y="4853684"/>
            <a:ext cx="9694069" cy="168089"/>
          </a:xfrm>
          <a:prstGeom prst="rect">
            <a:avLst/>
          </a:pr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endParaRPr lang="zh-CN" altLang="en-US" b="1" dirty="0">
              <a:latin typeface="+mj-ea"/>
              <a:ea typeface="+mj-ea"/>
            </a:endParaRPr>
          </a:p>
        </p:txBody>
      </p:sp>
      <p:sp>
        <p:nvSpPr>
          <p:cNvPr id="22" name="矩形 21">
            <a:extLst>
              <a:ext uri="{FF2B5EF4-FFF2-40B4-BE49-F238E27FC236}">
                <a16:creationId xmlns:a16="http://schemas.microsoft.com/office/drawing/2014/main" id="{8904FE00-92AD-4AA6-8C27-64CC651B0825}"/>
              </a:ext>
            </a:extLst>
          </p:cNvPr>
          <p:cNvSpPr/>
          <p:nvPr/>
        </p:nvSpPr>
        <p:spPr>
          <a:xfrm>
            <a:off x="1750218" y="5103330"/>
            <a:ext cx="9694069" cy="47114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latin typeface="+mj-ea"/>
                <a:ea typeface="+mj-ea"/>
              </a:rPr>
              <a:t>公共基础设施</a:t>
            </a:r>
          </a:p>
        </p:txBody>
      </p:sp>
      <p:sp>
        <p:nvSpPr>
          <p:cNvPr id="23" name="矩形 22">
            <a:extLst>
              <a:ext uri="{FF2B5EF4-FFF2-40B4-BE49-F238E27FC236}">
                <a16:creationId xmlns:a16="http://schemas.microsoft.com/office/drawing/2014/main" id="{0C1B2449-D3F7-4231-8513-8714EFC54D74}"/>
              </a:ext>
            </a:extLst>
          </p:cNvPr>
          <p:cNvSpPr/>
          <p:nvPr/>
        </p:nvSpPr>
        <p:spPr>
          <a:xfrm>
            <a:off x="1750217" y="5560494"/>
            <a:ext cx="9694069" cy="767146"/>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latin typeface="+mj-ea"/>
              <a:ea typeface="+mj-ea"/>
            </a:endParaRPr>
          </a:p>
        </p:txBody>
      </p:sp>
      <p:sp>
        <p:nvSpPr>
          <p:cNvPr id="24" name="矩形 23">
            <a:extLst>
              <a:ext uri="{FF2B5EF4-FFF2-40B4-BE49-F238E27FC236}">
                <a16:creationId xmlns:a16="http://schemas.microsoft.com/office/drawing/2014/main" id="{FED29569-A716-4C27-B099-6E46AF73AED2}"/>
              </a:ext>
            </a:extLst>
          </p:cNvPr>
          <p:cNvSpPr/>
          <p:nvPr/>
        </p:nvSpPr>
        <p:spPr>
          <a:xfrm>
            <a:off x="1945585" y="5689137"/>
            <a:ext cx="2295423" cy="47114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编译器</a:t>
            </a:r>
          </a:p>
        </p:txBody>
      </p:sp>
      <p:sp>
        <p:nvSpPr>
          <p:cNvPr id="25" name="矩形 24">
            <a:extLst>
              <a:ext uri="{FF2B5EF4-FFF2-40B4-BE49-F238E27FC236}">
                <a16:creationId xmlns:a16="http://schemas.microsoft.com/office/drawing/2014/main" id="{9655948A-713B-4918-9448-6D1DB711F79F}"/>
              </a:ext>
            </a:extLst>
          </p:cNvPr>
          <p:cNvSpPr/>
          <p:nvPr/>
        </p:nvSpPr>
        <p:spPr>
          <a:xfrm>
            <a:off x="1002371" y="1973037"/>
            <a:ext cx="667316" cy="1383890"/>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buNone/>
            </a:pPr>
            <a:r>
              <a:rPr lang="zh-CN" altLang="en-US" sz="1600" b="1" dirty="0">
                <a:latin typeface="+mj-ea"/>
                <a:ea typeface="+mj-ea"/>
              </a:rPr>
              <a:t>应用模型</a:t>
            </a:r>
          </a:p>
        </p:txBody>
      </p:sp>
      <p:sp>
        <p:nvSpPr>
          <p:cNvPr id="27" name="矩形 26">
            <a:extLst>
              <a:ext uri="{FF2B5EF4-FFF2-40B4-BE49-F238E27FC236}">
                <a16:creationId xmlns:a16="http://schemas.microsoft.com/office/drawing/2014/main" id="{B72181B1-7B9B-43D4-9796-6C7FFEB7DB7A}"/>
              </a:ext>
            </a:extLst>
          </p:cNvPr>
          <p:cNvSpPr/>
          <p:nvPr/>
        </p:nvSpPr>
        <p:spPr>
          <a:xfrm>
            <a:off x="1750218" y="3965286"/>
            <a:ext cx="3276806" cy="600674"/>
          </a:xfrm>
          <a:prstGeom prst="rect">
            <a:avLst/>
          </a:prstGeom>
          <a:solidFill>
            <a:srgbClr val="004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b="1" dirty="0">
                <a:latin typeface="+mj-ea"/>
                <a:ea typeface="+mj-ea"/>
              </a:rPr>
              <a:t>基类库</a:t>
            </a:r>
          </a:p>
        </p:txBody>
      </p:sp>
      <p:sp>
        <p:nvSpPr>
          <p:cNvPr id="28" name="矩形 27">
            <a:extLst>
              <a:ext uri="{FF2B5EF4-FFF2-40B4-BE49-F238E27FC236}">
                <a16:creationId xmlns:a16="http://schemas.microsoft.com/office/drawing/2014/main" id="{AF2E8C4E-E295-4EEC-86F8-236651680C2E}"/>
              </a:ext>
            </a:extLst>
          </p:cNvPr>
          <p:cNvSpPr/>
          <p:nvPr/>
        </p:nvSpPr>
        <p:spPr>
          <a:xfrm>
            <a:off x="5242501" y="3956099"/>
            <a:ext cx="2958524" cy="609861"/>
          </a:xfrm>
          <a:prstGeom prst="rect">
            <a:avLst/>
          </a:prstGeom>
          <a:solidFill>
            <a:srgbClr val="007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err="1">
                <a:latin typeface="+mj-ea"/>
                <a:ea typeface="+mj-ea"/>
              </a:rPr>
              <a:t>.Net</a:t>
            </a:r>
            <a:r>
              <a:rPr lang="en-US" altLang="zh-CN" sz="1400" b="1" dirty="0">
                <a:latin typeface="+mj-ea"/>
                <a:ea typeface="+mj-ea"/>
              </a:rPr>
              <a:t> Core </a:t>
            </a:r>
            <a:r>
              <a:rPr lang="zh-CN" altLang="en-US" sz="1400" b="1" dirty="0">
                <a:latin typeface="+mj-ea"/>
                <a:ea typeface="+mj-ea"/>
              </a:rPr>
              <a:t>类库</a:t>
            </a:r>
          </a:p>
        </p:txBody>
      </p:sp>
      <p:sp>
        <p:nvSpPr>
          <p:cNvPr id="29" name="矩形 28">
            <a:extLst>
              <a:ext uri="{FF2B5EF4-FFF2-40B4-BE49-F238E27FC236}">
                <a16:creationId xmlns:a16="http://schemas.microsoft.com/office/drawing/2014/main" id="{3D26CCE0-B921-49FC-8866-537D6F3BE497}"/>
              </a:ext>
            </a:extLst>
          </p:cNvPr>
          <p:cNvSpPr/>
          <p:nvPr/>
        </p:nvSpPr>
        <p:spPr>
          <a:xfrm>
            <a:off x="8430428" y="3942733"/>
            <a:ext cx="3013858" cy="622598"/>
          </a:xfrm>
          <a:prstGeom prst="rect">
            <a:avLst/>
          </a:prstGeom>
          <a:solidFill>
            <a:srgbClr val="00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400" b="1" dirty="0">
                <a:latin typeface="+mj-ea"/>
                <a:ea typeface="+mj-ea"/>
              </a:rPr>
              <a:t>Mono </a:t>
            </a:r>
            <a:r>
              <a:rPr lang="zh-CN" altLang="en-US" sz="1400" b="1" dirty="0">
                <a:latin typeface="+mj-ea"/>
                <a:ea typeface="+mj-ea"/>
              </a:rPr>
              <a:t>类库</a:t>
            </a:r>
          </a:p>
        </p:txBody>
      </p:sp>
      <p:sp>
        <p:nvSpPr>
          <p:cNvPr id="30" name="矩形 29">
            <a:extLst>
              <a:ext uri="{FF2B5EF4-FFF2-40B4-BE49-F238E27FC236}">
                <a16:creationId xmlns:a16="http://schemas.microsoft.com/office/drawing/2014/main" id="{F5D541AE-2C25-45F2-B1A0-156C7ABA2866}"/>
              </a:ext>
            </a:extLst>
          </p:cNvPr>
          <p:cNvSpPr/>
          <p:nvPr/>
        </p:nvSpPr>
        <p:spPr>
          <a:xfrm>
            <a:off x="4287559" y="5689134"/>
            <a:ext cx="2295423" cy="47114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语言</a:t>
            </a:r>
          </a:p>
        </p:txBody>
      </p:sp>
      <p:sp>
        <p:nvSpPr>
          <p:cNvPr id="31" name="矩形 30">
            <a:extLst>
              <a:ext uri="{FF2B5EF4-FFF2-40B4-BE49-F238E27FC236}">
                <a16:creationId xmlns:a16="http://schemas.microsoft.com/office/drawing/2014/main" id="{CAA8937A-42ED-4B63-B9C5-5CD55AC74281}"/>
              </a:ext>
            </a:extLst>
          </p:cNvPr>
          <p:cNvSpPr/>
          <p:nvPr/>
        </p:nvSpPr>
        <p:spPr>
          <a:xfrm>
            <a:off x="6629533" y="5689134"/>
            <a:ext cx="2295423" cy="47114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运行时组件</a:t>
            </a:r>
          </a:p>
        </p:txBody>
      </p:sp>
      <p:sp>
        <p:nvSpPr>
          <p:cNvPr id="32" name="矩形 31">
            <a:extLst>
              <a:ext uri="{FF2B5EF4-FFF2-40B4-BE49-F238E27FC236}">
                <a16:creationId xmlns:a16="http://schemas.microsoft.com/office/drawing/2014/main" id="{5003AE6C-96BE-4B01-9886-A5F226235D2A}"/>
              </a:ext>
            </a:extLst>
          </p:cNvPr>
          <p:cNvSpPr/>
          <p:nvPr/>
        </p:nvSpPr>
        <p:spPr>
          <a:xfrm>
            <a:off x="8971507" y="5689134"/>
            <a:ext cx="2295423" cy="471142"/>
          </a:xfrm>
          <a:prstGeom prst="rect">
            <a:avLst/>
          </a:prstGeom>
          <a:solidFill>
            <a:srgbClr val="676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命令行</a:t>
            </a:r>
          </a:p>
        </p:txBody>
      </p:sp>
      <p:sp>
        <p:nvSpPr>
          <p:cNvPr id="35" name="矩形 34">
            <a:extLst>
              <a:ext uri="{FF2B5EF4-FFF2-40B4-BE49-F238E27FC236}">
                <a16:creationId xmlns:a16="http://schemas.microsoft.com/office/drawing/2014/main" id="{CE277B77-A0D4-4A54-879A-EED7256F1B15}"/>
              </a:ext>
            </a:extLst>
          </p:cNvPr>
          <p:cNvSpPr/>
          <p:nvPr/>
        </p:nvSpPr>
        <p:spPr>
          <a:xfrm>
            <a:off x="5242501" y="1233409"/>
            <a:ext cx="2958523" cy="3795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308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 </a:t>
            </a:r>
            <a:r>
              <a:rPr lang="zh-CN" altLang="en-US" dirty="0"/>
              <a:t>创建数据库与业务实体的映射上下文关系</a:t>
            </a:r>
          </a:p>
        </p:txBody>
      </p:sp>
      <p:pic>
        <p:nvPicPr>
          <p:cNvPr id="4" name="图片 3">
            <a:extLst>
              <a:ext uri="{FF2B5EF4-FFF2-40B4-BE49-F238E27FC236}">
                <a16:creationId xmlns:a16="http://schemas.microsoft.com/office/drawing/2014/main" id="{23D14131-65F5-48FB-BEF2-0E523F9FD670}"/>
              </a:ext>
            </a:extLst>
          </p:cNvPr>
          <p:cNvPicPr>
            <a:picLocks noChangeAspect="1"/>
          </p:cNvPicPr>
          <p:nvPr/>
        </p:nvPicPr>
        <p:blipFill>
          <a:blip r:embed="rId2"/>
          <a:stretch>
            <a:fillRect/>
          </a:stretch>
        </p:blipFill>
        <p:spPr>
          <a:xfrm>
            <a:off x="926352" y="707361"/>
            <a:ext cx="10781553" cy="5822482"/>
          </a:xfrm>
          <a:prstGeom prst="rect">
            <a:avLst/>
          </a:prstGeom>
        </p:spPr>
      </p:pic>
    </p:spTree>
    <p:extLst>
      <p:ext uri="{BB962C8B-B14F-4D97-AF65-F5344CB8AC3E}">
        <p14:creationId xmlns:p14="http://schemas.microsoft.com/office/powerpoint/2010/main" val="27870337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 </a:t>
            </a:r>
            <a:r>
              <a:rPr lang="zh-CN" altLang="en-US" dirty="0"/>
              <a:t>构建种子数据组件</a:t>
            </a:r>
          </a:p>
        </p:txBody>
      </p:sp>
      <p:pic>
        <p:nvPicPr>
          <p:cNvPr id="4" name="图片 3">
            <a:extLst>
              <a:ext uri="{FF2B5EF4-FFF2-40B4-BE49-F238E27FC236}">
                <a16:creationId xmlns:a16="http://schemas.microsoft.com/office/drawing/2014/main" id="{39917E87-E610-4161-B698-2D3D60DF3A9D}"/>
              </a:ext>
            </a:extLst>
          </p:cNvPr>
          <p:cNvPicPr>
            <a:picLocks noChangeAspect="1"/>
          </p:cNvPicPr>
          <p:nvPr/>
        </p:nvPicPr>
        <p:blipFill>
          <a:blip r:embed="rId2"/>
          <a:stretch>
            <a:fillRect/>
          </a:stretch>
        </p:blipFill>
        <p:spPr>
          <a:xfrm>
            <a:off x="967206" y="872565"/>
            <a:ext cx="11045499" cy="5251572"/>
          </a:xfrm>
          <a:prstGeom prst="rect">
            <a:avLst/>
          </a:prstGeom>
        </p:spPr>
      </p:pic>
    </p:spTree>
    <p:extLst>
      <p:ext uri="{BB962C8B-B14F-4D97-AF65-F5344CB8AC3E}">
        <p14:creationId xmlns:p14="http://schemas.microsoft.com/office/powerpoint/2010/main" val="40550184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在 </a:t>
            </a:r>
            <a:r>
              <a:rPr lang="en-US" altLang="zh-CN" dirty="0" err="1"/>
              <a:t>Startup.cs</a:t>
            </a:r>
            <a:r>
              <a:rPr lang="en-US" altLang="zh-CN" dirty="0"/>
              <a:t> </a:t>
            </a:r>
            <a:r>
              <a:rPr lang="zh-CN" altLang="en-US" dirty="0"/>
              <a:t>配置 </a:t>
            </a:r>
            <a:r>
              <a:rPr lang="en-US" altLang="zh-CN" dirty="0"/>
              <a:t>Entity Framework Core </a:t>
            </a:r>
            <a:r>
              <a:rPr lang="zh-CN" altLang="en-US" dirty="0"/>
              <a:t>服务和执行数据初始化</a:t>
            </a:r>
          </a:p>
        </p:txBody>
      </p:sp>
      <p:pic>
        <p:nvPicPr>
          <p:cNvPr id="3" name="图片 2"/>
          <p:cNvPicPr>
            <a:picLocks noChangeAspect="1"/>
          </p:cNvPicPr>
          <p:nvPr/>
        </p:nvPicPr>
        <p:blipFill>
          <a:blip r:embed="rId2"/>
          <a:stretch>
            <a:fillRect/>
          </a:stretch>
        </p:blipFill>
        <p:spPr>
          <a:xfrm>
            <a:off x="156410" y="598157"/>
            <a:ext cx="10635669" cy="6085386"/>
          </a:xfrm>
          <a:prstGeom prst="rect">
            <a:avLst/>
          </a:prstGeom>
        </p:spPr>
      </p:pic>
      <p:cxnSp>
        <p:nvCxnSpPr>
          <p:cNvPr id="4" name="直接连接符 3"/>
          <p:cNvCxnSpPr>
            <a:cxnSpLocks/>
          </p:cNvCxnSpPr>
          <p:nvPr/>
        </p:nvCxnSpPr>
        <p:spPr>
          <a:xfrm>
            <a:off x="1544052" y="1440684"/>
            <a:ext cx="919187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1600200" y="6520016"/>
            <a:ext cx="250256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a:off x="8622631" y="2395189"/>
            <a:ext cx="160421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4868532" y="3135372"/>
            <a:ext cx="7138984" cy="20562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05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6.5. </a:t>
            </a:r>
            <a:r>
              <a:rPr lang="zh-CN" altLang="en-US" dirty="0"/>
              <a:t>运行程序后检查 </a:t>
            </a:r>
            <a:r>
              <a:rPr lang="en-US" altLang="zh-CN" dirty="0"/>
              <a:t>SQL Server</a:t>
            </a:r>
            <a:endParaRPr lang="zh-CN" altLang="en-US" dirty="0"/>
          </a:p>
        </p:txBody>
      </p:sp>
      <p:pic>
        <p:nvPicPr>
          <p:cNvPr id="3" name="图片 2"/>
          <p:cNvPicPr>
            <a:picLocks noChangeAspect="1"/>
          </p:cNvPicPr>
          <p:nvPr/>
        </p:nvPicPr>
        <p:blipFill>
          <a:blip r:embed="rId2"/>
          <a:stretch>
            <a:fillRect/>
          </a:stretch>
        </p:blipFill>
        <p:spPr>
          <a:xfrm>
            <a:off x="571500" y="950495"/>
            <a:ext cx="11181654" cy="5489085"/>
          </a:xfrm>
          <a:prstGeom prst="rect">
            <a:avLst/>
          </a:prstGeom>
        </p:spPr>
      </p:pic>
    </p:spTree>
    <p:extLst>
      <p:ext uri="{BB962C8B-B14F-4D97-AF65-F5344CB8AC3E}">
        <p14:creationId xmlns:p14="http://schemas.microsoft.com/office/powerpoint/2010/main" val="32042414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6.6. Entity Framework Core </a:t>
            </a:r>
            <a:r>
              <a:rPr lang="zh-CN" altLang="en-US" dirty="0"/>
              <a:t>数据迁移</a:t>
            </a:r>
          </a:p>
        </p:txBody>
      </p:sp>
      <p:pic>
        <p:nvPicPr>
          <p:cNvPr id="7" name="图片 6">
            <a:extLst>
              <a:ext uri="{FF2B5EF4-FFF2-40B4-BE49-F238E27FC236}">
                <a16:creationId xmlns:a16="http://schemas.microsoft.com/office/drawing/2014/main" id="{FEBC699F-A46C-442F-8E7E-0DA73BA865F5}"/>
              </a:ext>
            </a:extLst>
          </p:cNvPr>
          <p:cNvPicPr>
            <a:picLocks noChangeAspect="1"/>
          </p:cNvPicPr>
          <p:nvPr/>
        </p:nvPicPr>
        <p:blipFill>
          <a:blip r:embed="rId2"/>
          <a:stretch>
            <a:fillRect/>
          </a:stretch>
        </p:blipFill>
        <p:spPr>
          <a:xfrm>
            <a:off x="364564" y="648539"/>
            <a:ext cx="11576424" cy="6012096"/>
          </a:xfrm>
          <a:prstGeom prst="rect">
            <a:avLst/>
          </a:prstGeom>
        </p:spPr>
      </p:pic>
    </p:spTree>
    <p:extLst>
      <p:ext uri="{BB962C8B-B14F-4D97-AF65-F5344CB8AC3E}">
        <p14:creationId xmlns:p14="http://schemas.microsoft.com/office/powerpoint/2010/main" val="132180317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6.7. </a:t>
            </a:r>
            <a:r>
              <a:rPr lang="zh-CN" altLang="en-US" dirty="0"/>
              <a:t>关于 </a:t>
            </a:r>
            <a:r>
              <a:rPr lang="en-US" altLang="zh-CN" dirty="0"/>
              <a:t>POCO </a:t>
            </a:r>
            <a:r>
              <a:rPr lang="zh-CN" altLang="en-US" dirty="0"/>
              <a:t>及其相关的一些概念</a:t>
            </a:r>
          </a:p>
        </p:txBody>
      </p:sp>
      <p:graphicFrame>
        <p:nvGraphicFramePr>
          <p:cNvPr id="3" name="表格 2"/>
          <p:cNvGraphicFramePr>
            <a:graphicFrameLocks noGrp="1"/>
          </p:cNvGraphicFramePr>
          <p:nvPr>
            <p:extLst>
              <p:ext uri="{D42A27DB-BD31-4B8C-83A1-F6EECF244321}">
                <p14:modId xmlns:p14="http://schemas.microsoft.com/office/powerpoint/2010/main" val="488372833"/>
              </p:ext>
            </p:extLst>
          </p:nvPr>
        </p:nvGraphicFramePr>
        <p:xfrm>
          <a:off x="484628" y="968406"/>
          <a:ext cx="11074582" cy="5383408"/>
        </p:xfrm>
        <a:graphic>
          <a:graphicData uri="http://schemas.openxmlformats.org/drawingml/2006/table">
            <a:tbl>
              <a:tblPr firstRow="1" bandRow="1">
                <a:effectLst/>
                <a:tableStyleId>{5C22544A-7EE6-4342-B048-85BDC9FD1C3A}</a:tableStyleId>
              </a:tblPr>
              <a:tblGrid>
                <a:gridCol w="2008201">
                  <a:extLst>
                    <a:ext uri="{9D8B030D-6E8A-4147-A177-3AD203B41FA5}">
                      <a16:colId xmlns:a16="http://schemas.microsoft.com/office/drawing/2014/main" val="20000"/>
                    </a:ext>
                  </a:extLst>
                </a:gridCol>
                <a:gridCol w="9066381">
                  <a:extLst>
                    <a:ext uri="{9D8B030D-6E8A-4147-A177-3AD203B41FA5}">
                      <a16:colId xmlns:a16="http://schemas.microsoft.com/office/drawing/2014/main" val="20001"/>
                    </a:ext>
                  </a:extLst>
                </a:gridCol>
              </a:tblGrid>
              <a:tr h="441294">
                <a:tc>
                  <a:txBody>
                    <a:bodyPr/>
                    <a:lstStyle/>
                    <a:p>
                      <a:pPr algn="r"/>
                      <a:r>
                        <a:rPr lang="en-US" altLang="zh-CN" sz="1800" b="0" dirty="0">
                          <a:solidFill>
                            <a:schemeClr val="bg1">
                              <a:lumMod val="50000"/>
                            </a:schemeClr>
                          </a:solidFill>
                          <a:latin typeface="+mj-ea"/>
                          <a:ea typeface="+mj-ea"/>
                        </a:rPr>
                        <a:t>POCO</a:t>
                      </a:r>
                      <a:r>
                        <a:rPr lang="zh-CN" altLang="en-US" sz="1800" b="0" dirty="0">
                          <a:solidFill>
                            <a:schemeClr val="bg1">
                              <a:lumMod val="50000"/>
                            </a:schemeClr>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bg1">
                              <a:lumMod val="50000"/>
                            </a:schemeClr>
                          </a:solidFill>
                          <a:latin typeface="+mj-ea"/>
                          <a:ea typeface="+mj-ea"/>
                        </a:rPr>
                        <a:t>Plain ordinary C# object </a:t>
                      </a:r>
                      <a:r>
                        <a:rPr lang="zh-CN" altLang="en-US" sz="1800" b="0" dirty="0">
                          <a:solidFill>
                            <a:schemeClr val="bg1">
                              <a:lumMod val="50000"/>
                            </a:schemeClr>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51757">
                <a:tc>
                  <a:txBody>
                    <a:bodyPr/>
                    <a:lstStyle/>
                    <a:p>
                      <a:pPr algn="r"/>
                      <a:r>
                        <a:rPr lang="zh-CN" altLang="en-US" sz="1800" b="0" dirty="0">
                          <a:solidFill>
                            <a:schemeClr val="bg1">
                              <a:lumMod val="50000"/>
                            </a:schemeClr>
                          </a:solidFill>
                          <a:latin typeface="+mj-ea"/>
                          <a:ea typeface="+mj-ea"/>
                        </a:rPr>
                        <a:t>含义：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没有从任何领域以外的其它因素继承、实现接口，更没有被其它框架侵入的</a:t>
                      </a:r>
                      <a:r>
                        <a:rPr lang="en-US" altLang="zh-CN" sz="1800" b="0" kern="1200" dirty="0">
                          <a:solidFill>
                            <a:schemeClr val="bg1">
                              <a:lumMod val="50000"/>
                            </a:schemeClr>
                          </a:solidFill>
                          <a:latin typeface="+mj-ea"/>
                          <a:ea typeface="+mj-ea"/>
                          <a:cs typeface="+mn-cs"/>
                        </a:rPr>
                        <a:t>C#</a:t>
                      </a:r>
                      <a:r>
                        <a:rPr lang="zh-CN" altLang="en-US" sz="1800" b="0" kern="1200" dirty="0">
                          <a:solidFill>
                            <a:schemeClr val="bg1">
                              <a:lumMod val="50000"/>
                            </a:schemeClr>
                          </a:solidFill>
                          <a:latin typeface="+mj-ea"/>
                          <a:ea typeface="+mj-ea"/>
                          <a:cs typeface="+mn-cs"/>
                        </a:rPr>
                        <a:t>对象；</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4543">
                <a:tc>
                  <a:txBody>
                    <a:bodyPr/>
                    <a:lstStyle/>
                    <a:p>
                      <a:pPr algn="r"/>
                      <a:r>
                        <a:rPr lang="zh-CN" altLang="en-US" sz="1800" b="0" dirty="0">
                          <a:solidFill>
                            <a:schemeClr val="bg1">
                              <a:lumMod val="50000"/>
                            </a:schemeClr>
                          </a:solidFill>
                          <a:latin typeface="+mj-ea"/>
                          <a:ea typeface="+mj-ea"/>
                        </a:rPr>
                        <a:t>特点：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无参构造函数，每个字段都有 </a:t>
                      </a:r>
                      <a:r>
                        <a:rPr lang="en-US" altLang="zh-CN" sz="1800" b="0" kern="1200" dirty="0">
                          <a:solidFill>
                            <a:schemeClr val="bg1">
                              <a:lumMod val="50000"/>
                            </a:schemeClr>
                          </a:solidFill>
                          <a:latin typeface="+mj-ea"/>
                          <a:ea typeface="+mj-ea"/>
                          <a:cs typeface="+mn-cs"/>
                        </a:rPr>
                        <a:t>getter</a:t>
                      </a:r>
                      <a:r>
                        <a:rPr lang="zh-CN" altLang="en-US" sz="1800" b="0" kern="1200" dirty="0">
                          <a:solidFill>
                            <a:schemeClr val="bg1">
                              <a:lumMod val="50000"/>
                            </a:schemeClr>
                          </a:solidFill>
                          <a:latin typeface="+mj-ea"/>
                          <a:ea typeface="+mj-ea"/>
                          <a:cs typeface="+mn-cs"/>
                        </a:rPr>
                        <a:t>，</a:t>
                      </a:r>
                      <a:r>
                        <a:rPr lang="en-US" altLang="zh-CN" sz="1800" b="0" kern="1200" dirty="0">
                          <a:solidFill>
                            <a:schemeClr val="bg1">
                              <a:lumMod val="50000"/>
                            </a:schemeClr>
                          </a:solidFill>
                          <a:latin typeface="+mj-ea"/>
                          <a:ea typeface="+mj-ea"/>
                          <a:cs typeface="+mn-cs"/>
                        </a:rPr>
                        <a:t>setter </a:t>
                      </a:r>
                      <a:r>
                        <a:rPr lang="zh-CN" altLang="en-US" sz="1800" b="0" kern="1200" dirty="0">
                          <a:solidFill>
                            <a:schemeClr val="bg1">
                              <a:lumMod val="50000"/>
                            </a:schemeClr>
                          </a:solidFill>
                          <a:latin typeface="+mj-ea"/>
                          <a:ea typeface="+mj-ea"/>
                          <a:cs typeface="+mn-cs"/>
                        </a:rPr>
                        <a:t>的</a:t>
                      </a:r>
                      <a:r>
                        <a:rPr lang="en-US" altLang="zh-CN" sz="1800" b="0" kern="1200" dirty="0">
                          <a:solidFill>
                            <a:schemeClr val="bg1">
                              <a:lumMod val="50000"/>
                            </a:schemeClr>
                          </a:solidFill>
                          <a:latin typeface="+mj-ea"/>
                          <a:ea typeface="+mj-ea"/>
                          <a:cs typeface="+mn-cs"/>
                        </a:rPr>
                        <a:t> C# </a:t>
                      </a:r>
                      <a:r>
                        <a:rPr lang="zh-CN" altLang="en-US" sz="1800" b="0" kern="1200" dirty="0">
                          <a:solidFill>
                            <a:schemeClr val="bg1">
                              <a:lumMod val="50000"/>
                            </a:schemeClr>
                          </a:solidFill>
                          <a:latin typeface="+mj-ea"/>
                          <a:ea typeface="+mj-ea"/>
                          <a:cs typeface="+mn-cs"/>
                        </a:rPr>
                        <a:t>类；可以与编程语言无关；</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66157">
                <a:tc>
                  <a:txBody>
                    <a:bodyPr/>
                    <a:lstStyle/>
                    <a:p>
                      <a:pPr algn="r"/>
                      <a:r>
                        <a:rPr lang="zh-CN" altLang="en-US" sz="1800" b="0" dirty="0">
                          <a:solidFill>
                            <a:schemeClr val="bg1">
                              <a:lumMod val="50000"/>
                            </a:schemeClr>
                          </a:solidFill>
                          <a:latin typeface="+mj-ea"/>
                          <a:ea typeface="+mj-ea"/>
                        </a:rPr>
                        <a:t>持久化处理：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对应关系数据库的表对象；通过实现持久化接口（</a:t>
                      </a:r>
                      <a:r>
                        <a:rPr lang="en-US" altLang="zh-CN" sz="1800" b="0" kern="1200" dirty="0">
                          <a:solidFill>
                            <a:schemeClr val="bg1">
                              <a:lumMod val="50000"/>
                            </a:schemeClr>
                          </a:solidFill>
                          <a:latin typeface="+mj-ea"/>
                          <a:ea typeface="+mj-ea"/>
                          <a:cs typeface="+mn-cs"/>
                        </a:rPr>
                        <a:t>CURD</a:t>
                      </a:r>
                      <a:r>
                        <a:rPr lang="zh-CN" altLang="en-US" sz="1800" b="0" kern="1200" dirty="0">
                          <a:solidFill>
                            <a:schemeClr val="bg1">
                              <a:lumMod val="50000"/>
                            </a:schemeClr>
                          </a:solidFill>
                          <a:latin typeface="+mj-ea"/>
                          <a:ea typeface="+mj-ea"/>
                          <a:cs typeface="+mn-cs"/>
                        </a:rPr>
                        <a:t>），实现对关系数据库数据访问处理，使用 </a:t>
                      </a:r>
                      <a:r>
                        <a:rPr lang="en-US" altLang="zh-CN" sz="1800" b="0" kern="1200" dirty="0">
                          <a:solidFill>
                            <a:schemeClr val="bg1">
                              <a:lumMod val="50000"/>
                            </a:schemeClr>
                          </a:solidFill>
                          <a:latin typeface="+mj-ea"/>
                          <a:ea typeface="+mj-ea"/>
                          <a:cs typeface="+mn-cs"/>
                        </a:rPr>
                        <a:t>ORM </a:t>
                      </a:r>
                      <a:r>
                        <a:rPr lang="zh-CN" altLang="en-US" sz="1800" b="0" kern="1200" dirty="0">
                          <a:solidFill>
                            <a:schemeClr val="bg1">
                              <a:lumMod val="50000"/>
                            </a:schemeClr>
                          </a:solidFill>
                          <a:latin typeface="+mj-ea"/>
                          <a:ea typeface="+mj-ea"/>
                          <a:cs typeface="+mn-cs"/>
                        </a:rPr>
                        <a:t>就是要让数据库表对象在使用上尽量和 </a:t>
                      </a:r>
                      <a:r>
                        <a:rPr lang="en-US" altLang="zh-CN" sz="1800" b="0" kern="1200" dirty="0">
                          <a:solidFill>
                            <a:schemeClr val="bg1">
                              <a:lumMod val="50000"/>
                            </a:schemeClr>
                          </a:solidFill>
                          <a:latin typeface="+mj-ea"/>
                          <a:ea typeface="+mj-ea"/>
                          <a:cs typeface="+mn-cs"/>
                        </a:rPr>
                        <a:t>POCO </a:t>
                      </a:r>
                      <a:r>
                        <a:rPr lang="zh-CN" altLang="en-US" sz="1800" b="0" kern="1200" dirty="0">
                          <a:solidFill>
                            <a:schemeClr val="bg1">
                              <a:lumMod val="50000"/>
                            </a:schemeClr>
                          </a:solidFill>
                          <a:latin typeface="+mj-ea"/>
                          <a:ea typeface="+mj-ea"/>
                          <a:cs typeface="+mn-cs"/>
                        </a:rPr>
                        <a:t>一致，对于程序员来说，他们可以把表对象当做</a:t>
                      </a:r>
                      <a:r>
                        <a:rPr lang="en-US" altLang="zh-CN" sz="1800" b="0" kern="1200" dirty="0">
                          <a:solidFill>
                            <a:schemeClr val="bg1">
                              <a:lumMod val="50000"/>
                            </a:schemeClr>
                          </a:solidFill>
                          <a:latin typeface="+mj-ea"/>
                          <a:ea typeface="+mj-ea"/>
                          <a:cs typeface="+mn-cs"/>
                        </a:rPr>
                        <a:t>POJO</a:t>
                      </a:r>
                      <a:r>
                        <a:rPr lang="zh-CN" altLang="en-US" sz="1800" b="0" kern="1200" dirty="0">
                          <a:solidFill>
                            <a:schemeClr val="bg1">
                              <a:lumMod val="50000"/>
                            </a:schemeClr>
                          </a:solidFill>
                          <a:latin typeface="+mj-ea"/>
                          <a:ea typeface="+mj-ea"/>
                          <a:cs typeface="+mn-cs"/>
                        </a:rPr>
                        <a:t>来用，而感觉不到表对象的存在。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0228">
                <a:tc>
                  <a:txBody>
                    <a:bodyPr/>
                    <a:lstStyle/>
                    <a:p>
                      <a:pPr algn="r"/>
                      <a:r>
                        <a:rPr lang="zh-CN" altLang="en-US" sz="1800" b="0" dirty="0">
                          <a:solidFill>
                            <a:schemeClr val="bg1">
                              <a:lumMod val="50000"/>
                            </a:schemeClr>
                          </a:solidFill>
                          <a:latin typeface="+mj-ea"/>
                          <a:ea typeface="+mj-ea"/>
                        </a:rPr>
                        <a:t>领域模型：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通过实现逻辑处理接口（例如在 </a:t>
                      </a:r>
                      <a:r>
                        <a:rPr lang="en-US" altLang="zh-CN" sz="1800" b="0" kern="1200" dirty="0" err="1">
                          <a:solidFill>
                            <a:schemeClr val="bg1">
                              <a:lumMod val="50000"/>
                            </a:schemeClr>
                          </a:solidFill>
                          <a:latin typeface="+mj-ea"/>
                          <a:ea typeface="+mj-ea"/>
                          <a:cs typeface="+mn-cs"/>
                        </a:rPr>
                        <a:t>ASP.Net</a:t>
                      </a:r>
                      <a:r>
                        <a:rPr lang="en-US" altLang="zh-CN" sz="1800" b="0" kern="1200" dirty="0">
                          <a:solidFill>
                            <a:schemeClr val="bg1">
                              <a:lumMod val="50000"/>
                            </a:schemeClr>
                          </a:solidFill>
                          <a:latin typeface="+mj-ea"/>
                          <a:ea typeface="+mj-ea"/>
                          <a:cs typeface="+mn-cs"/>
                        </a:rPr>
                        <a:t> MVC </a:t>
                      </a:r>
                      <a:r>
                        <a:rPr lang="zh-CN" altLang="en-US" sz="1800" b="0" kern="1200" dirty="0">
                          <a:solidFill>
                            <a:schemeClr val="bg1">
                              <a:lumMod val="50000"/>
                            </a:schemeClr>
                          </a:solidFill>
                          <a:latin typeface="+mj-ea"/>
                          <a:ea typeface="+mj-ea"/>
                          <a:cs typeface="+mn-cs"/>
                        </a:rPr>
                        <a:t>的控制器），实现对 </a:t>
                      </a:r>
                      <a:r>
                        <a:rPr lang="en-US" altLang="zh-CN" sz="1800" b="0" kern="1200" dirty="0">
                          <a:solidFill>
                            <a:schemeClr val="bg1">
                              <a:lumMod val="50000"/>
                            </a:schemeClr>
                          </a:solidFill>
                          <a:latin typeface="+mj-ea"/>
                          <a:ea typeface="+mj-ea"/>
                          <a:cs typeface="+mn-cs"/>
                        </a:rPr>
                        <a:t>POCO </a:t>
                      </a:r>
                      <a:r>
                        <a:rPr lang="zh-CN" altLang="en-US" sz="1800" b="0" kern="1200" dirty="0">
                          <a:solidFill>
                            <a:schemeClr val="bg1">
                              <a:lumMod val="50000"/>
                            </a:schemeClr>
                          </a:solidFill>
                          <a:latin typeface="+mj-ea"/>
                          <a:ea typeface="+mj-ea"/>
                          <a:cs typeface="+mn-cs"/>
                        </a:rPr>
                        <a:t>的逻辑处理，例如审核、转账、统计等。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58285140"/>
                  </a:ext>
                </a:extLst>
              </a:tr>
              <a:tr h="669472">
                <a:tc>
                  <a:txBody>
                    <a:bodyPr/>
                    <a:lstStyle/>
                    <a:p>
                      <a:pPr algn="r"/>
                      <a:r>
                        <a:rPr lang="en-US" altLang="zh-CN" sz="1800" b="0" dirty="0">
                          <a:solidFill>
                            <a:schemeClr val="bg1">
                              <a:lumMod val="50000"/>
                            </a:schemeClr>
                          </a:solidFill>
                          <a:latin typeface="+mj-ea"/>
                          <a:ea typeface="+mj-ea"/>
                        </a:rPr>
                        <a:t>UI </a:t>
                      </a:r>
                      <a:r>
                        <a:rPr lang="zh-CN" altLang="en-US" sz="1800" b="0" dirty="0">
                          <a:solidFill>
                            <a:schemeClr val="bg1">
                              <a:lumMod val="50000"/>
                            </a:schemeClr>
                          </a:solidFill>
                          <a:latin typeface="+mj-ea"/>
                          <a:ea typeface="+mj-ea"/>
                        </a:rPr>
                        <a:t>模型：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针对</a:t>
                      </a:r>
                      <a:r>
                        <a:rPr lang="en-US" altLang="zh-CN" sz="1800" b="0" kern="1200" dirty="0">
                          <a:solidFill>
                            <a:schemeClr val="bg1">
                              <a:lumMod val="50000"/>
                            </a:schemeClr>
                          </a:solidFill>
                          <a:latin typeface="+mj-ea"/>
                          <a:ea typeface="+mj-ea"/>
                          <a:cs typeface="+mn-cs"/>
                        </a:rPr>
                        <a:t>UI</a:t>
                      </a:r>
                      <a:r>
                        <a:rPr lang="zh-CN" altLang="en-US" sz="1800" b="0" kern="1200" dirty="0">
                          <a:solidFill>
                            <a:schemeClr val="bg1">
                              <a:lumMod val="50000"/>
                            </a:schemeClr>
                          </a:solidFill>
                          <a:latin typeface="+mj-ea"/>
                          <a:ea typeface="+mj-ea"/>
                          <a:cs typeface="+mn-cs"/>
                        </a:rPr>
                        <a:t>，增加了</a:t>
                      </a:r>
                      <a:r>
                        <a:rPr lang="en-US" altLang="zh-CN" sz="1800" b="0" kern="1200" dirty="0">
                          <a:solidFill>
                            <a:schemeClr val="bg1">
                              <a:lumMod val="50000"/>
                            </a:schemeClr>
                          </a:solidFill>
                          <a:latin typeface="+mj-ea"/>
                          <a:ea typeface="+mj-ea"/>
                          <a:cs typeface="+mn-cs"/>
                        </a:rPr>
                        <a:t>UI</a:t>
                      </a:r>
                      <a:r>
                        <a:rPr lang="zh-CN" altLang="en-US" sz="1800" b="0" kern="1200" dirty="0">
                          <a:solidFill>
                            <a:schemeClr val="bg1">
                              <a:lumMod val="50000"/>
                            </a:schemeClr>
                          </a:solidFill>
                          <a:latin typeface="+mj-ea"/>
                          <a:ea typeface="+mj-ea"/>
                          <a:cs typeface="+mn-cs"/>
                        </a:rPr>
                        <a:t>元素与数据绑定功能之后，</a:t>
                      </a:r>
                      <a:r>
                        <a:rPr lang="en-US" altLang="zh-CN" sz="1800" b="0" kern="1200" dirty="0">
                          <a:solidFill>
                            <a:schemeClr val="bg1">
                              <a:lumMod val="50000"/>
                            </a:schemeClr>
                          </a:solidFill>
                          <a:latin typeface="+mj-ea"/>
                          <a:ea typeface="+mj-ea"/>
                          <a:cs typeface="+mn-cs"/>
                        </a:rPr>
                        <a:t>POJO</a:t>
                      </a:r>
                      <a:r>
                        <a:rPr lang="zh-CN" altLang="en-US" sz="1800" b="0" kern="1200" dirty="0">
                          <a:solidFill>
                            <a:schemeClr val="bg1">
                              <a:lumMod val="50000"/>
                            </a:schemeClr>
                          </a:solidFill>
                          <a:latin typeface="+mj-ea"/>
                          <a:ea typeface="+mj-ea"/>
                          <a:cs typeface="+mn-cs"/>
                        </a:rPr>
                        <a:t>就变成了</a:t>
                      </a:r>
                      <a:r>
                        <a:rPr lang="en-US" altLang="zh-CN" sz="1800" b="0" kern="1200" dirty="0">
                          <a:solidFill>
                            <a:schemeClr val="bg1">
                              <a:lumMod val="50000"/>
                            </a:schemeClr>
                          </a:solidFill>
                          <a:latin typeface="+mj-ea"/>
                          <a:ea typeface="+mj-ea"/>
                          <a:cs typeface="+mn-cs"/>
                        </a:rPr>
                        <a:t>View Object</a:t>
                      </a:r>
                      <a:r>
                        <a:rPr lang="zh-CN" altLang="en-US" sz="1800" b="0" kern="1200" dirty="0">
                          <a:solidFill>
                            <a:schemeClr val="bg1">
                              <a:lumMod val="50000"/>
                            </a:schemeClr>
                          </a:solidFill>
                          <a:latin typeface="+mj-ea"/>
                          <a:ea typeface="+mj-ea"/>
                          <a:cs typeface="+mn-cs"/>
                        </a:rPr>
                        <a:t>，即</a:t>
                      </a:r>
                      <a:r>
                        <a:rPr lang="en-US" altLang="zh-CN" sz="1800" b="0" kern="1200" dirty="0">
                          <a:solidFill>
                            <a:schemeClr val="bg1">
                              <a:lumMod val="50000"/>
                            </a:schemeClr>
                          </a:solidFill>
                          <a:latin typeface="+mj-ea"/>
                          <a:ea typeface="+mj-ea"/>
                          <a:cs typeface="+mn-cs"/>
                        </a:rPr>
                        <a:t>UI Model</a:t>
                      </a:r>
                      <a:r>
                        <a:rPr lang="zh-CN" altLang="en-US" sz="1800" b="0" kern="1200" dirty="0">
                          <a:solidFill>
                            <a:schemeClr val="bg1">
                              <a:lumMod val="50000"/>
                            </a:schemeClr>
                          </a:solidFill>
                          <a:latin typeface="+mj-ea"/>
                          <a:ea typeface="+mj-ea"/>
                          <a:cs typeface="+mn-cs"/>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8930961"/>
                  </a:ext>
                </a:extLst>
              </a:tr>
              <a:tr h="1289957">
                <a:tc>
                  <a:txBody>
                    <a:bodyPr/>
                    <a:lstStyle/>
                    <a:p>
                      <a:pPr algn="r"/>
                      <a:r>
                        <a:rPr lang="zh-CN" altLang="en-US" sz="1800" b="0" dirty="0">
                          <a:solidFill>
                            <a:schemeClr val="bg1">
                              <a:lumMod val="50000"/>
                            </a:schemeClr>
                          </a:solidFill>
                          <a:latin typeface="+mj-ea"/>
                          <a:ea typeface="+mj-ea"/>
                        </a:rPr>
                        <a:t>为什么使用：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kern="1200" dirty="0">
                          <a:solidFill>
                            <a:schemeClr val="bg1">
                              <a:lumMod val="50000"/>
                            </a:schemeClr>
                          </a:solidFill>
                          <a:latin typeface="+mj-ea"/>
                          <a:ea typeface="+mj-ea"/>
                          <a:cs typeface="+mn-cs"/>
                        </a:rPr>
                        <a:t>专注于业务逻辑和脱离框架的单元测试。</a:t>
                      </a: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en-US" altLang="zh-CN" sz="1600" b="0" kern="1200" dirty="0">
                          <a:solidFill>
                            <a:schemeClr val="bg1">
                              <a:lumMod val="50000"/>
                            </a:schemeClr>
                          </a:solidFill>
                          <a:latin typeface="+mj-ea"/>
                          <a:ea typeface="+mj-ea"/>
                          <a:cs typeface="+mn-cs"/>
                        </a:rPr>
                        <a:t>POJO</a:t>
                      </a:r>
                      <a:r>
                        <a:rPr lang="zh-CN" altLang="en-US" sz="1600" b="0" kern="1200" dirty="0">
                          <a:solidFill>
                            <a:schemeClr val="bg1">
                              <a:lumMod val="50000"/>
                            </a:schemeClr>
                          </a:solidFill>
                          <a:latin typeface="+mj-ea"/>
                          <a:ea typeface="+mj-ea"/>
                          <a:cs typeface="+mn-cs"/>
                        </a:rPr>
                        <a:t>并不须要继承框架的类或实现其接口，开发者能够极其灵活地搭建继承结构和建造应用。</a:t>
                      </a: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kern="1200" dirty="0">
                          <a:solidFill>
                            <a:schemeClr val="bg1">
                              <a:lumMod val="50000"/>
                            </a:schemeClr>
                          </a:solidFill>
                          <a:latin typeface="+mj-ea"/>
                          <a:ea typeface="+mj-ea"/>
                          <a:cs typeface="+mn-cs"/>
                        </a:rPr>
                        <a:t>简单和灵活，能够任意扩展，胜任多个场合，让一个模型贯穿多个层。</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12597311"/>
                  </a:ext>
                </a:extLst>
              </a:tr>
            </a:tbl>
          </a:graphicData>
        </a:graphic>
      </p:graphicFrame>
    </p:spTree>
    <p:extLst>
      <p:ext uri="{BB962C8B-B14F-4D97-AF65-F5344CB8AC3E}">
        <p14:creationId xmlns:p14="http://schemas.microsoft.com/office/powerpoint/2010/main" val="21273016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6.8. </a:t>
            </a:r>
            <a:r>
              <a:rPr lang="zh-CN" altLang="en-US" dirty="0"/>
              <a:t>业务实体设计模型</a:t>
            </a:r>
          </a:p>
        </p:txBody>
      </p:sp>
      <p:pic>
        <p:nvPicPr>
          <p:cNvPr id="7" name="图片 6">
            <a:extLst>
              <a:ext uri="{FF2B5EF4-FFF2-40B4-BE49-F238E27FC236}">
                <a16:creationId xmlns:a16="http://schemas.microsoft.com/office/drawing/2014/main" id="{07554F40-13D4-4F33-B7CD-FF880CC4BFCF}"/>
              </a:ext>
            </a:extLst>
          </p:cNvPr>
          <p:cNvPicPr>
            <a:picLocks noChangeAspect="1"/>
          </p:cNvPicPr>
          <p:nvPr/>
        </p:nvPicPr>
        <p:blipFill>
          <a:blip r:embed="rId2"/>
          <a:stretch>
            <a:fillRect/>
          </a:stretch>
        </p:blipFill>
        <p:spPr>
          <a:xfrm>
            <a:off x="6276418" y="1171026"/>
            <a:ext cx="5756805" cy="4578339"/>
          </a:xfrm>
          <a:prstGeom prst="rect">
            <a:avLst/>
          </a:prstGeom>
        </p:spPr>
      </p:pic>
      <p:pic>
        <p:nvPicPr>
          <p:cNvPr id="9" name="图片 8">
            <a:extLst>
              <a:ext uri="{FF2B5EF4-FFF2-40B4-BE49-F238E27FC236}">
                <a16:creationId xmlns:a16="http://schemas.microsoft.com/office/drawing/2014/main" id="{A46A683D-1531-4AB9-9B8E-A37F16AA97DA}"/>
              </a:ext>
            </a:extLst>
          </p:cNvPr>
          <p:cNvPicPr>
            <a:picLocks noChangeAspect="1"/>
          </p:cNvPicPr>
          <p:nvPr/>
        </p:nvPicPr>
        <p:blipFill rotWithShape="1">
          <a:blip r:embed="rId3"/>
          <a:srcRect r="9697"/>
          <a:stretch/>
        </p:blipFill>
        <p:spPr>
          <a:xfrm>
            <a:off x="189168" y="1171025"/>
            <a:ext cx="6038315" cy="4578339"/>
          </a:xfrm>
          <a:prstGeom prst="rect">
            <a:avLst/>
          </a:prstGeom>
        </p:spPr>
      </p:pic>
    </p:spTree>
    <p:extLst>
      <p:ext uri="{BB962C8B-B14F-4D97-AF65-F5344CB8AC3E}">
        <p14:creationId xmlns:p14="http://schemas.microsoft.com/office/powerpoint/2010/main" val="277441375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6.9. </a:t>
            </a:r>
            <a:r>
              <a:rPr lang="zh-CN" altLang="en-US" dirty="0"/>
              <a:t>数据存储和数据访问服务接口实现方法设计</a:t>
            </a:r>
          </a:p>
        </p:txBody>
      </p:sp>
      <p:pic>
        <p:nvPicPr>
          <p:cNvPr id="3" name="图片 2"/>
          <p:cNvPicPr>
            <a:picLocks noChangeAspect="1"/>
          </p:cNvPicPr>
          <p:nvPr/>
        </p:nvPicPr>
        <p:blipFill>
          <a:blip r:embed="rId2"/>
          <a:stretch>
            <a:fillRect/>
          </a:stretch>
        </p:blipFill>
        <p:spPr>
          <a:xfrm>
            <a:off x="435429" y="733849"/>
            <a:ext cx="7652656" cy="5824793"/>
          </a:xfrm>
          <a:prstGeom prst="rect">
            <a:avLst/>
          </a:prstGeom>
        </p:spPr>
      </p:pic>
      <p:sp>
        <p:nvSpPr>
          <p:cNvPr id="5" name="矩形 4"/>
          <p:cNvSpPr/>
          <p:nvPr/>
        </p:nvSpPr>
        <p:spPr>
          <a:xfrm>
            <a:off x="8088086" y="733849"/>
            <a:ext cx="78921" cy="512564"/>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019300" y="1220129"/>
            <a:ext cx="6147707" cy="31727"/>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088086" y="1975756"/>
            <a:ext cx="78922" cy="38807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915885" y="2231571"/>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915885" y="2786742"/>
            <a:ext cx="6211662" cy="1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15884" y="3258017"/>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915884" y="3745621"/>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15884" y="4279020"/>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915884" y="4790647"/>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915884" y="5291388"/>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915884" y="5792129"/>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333012" y="5976257"/>
            <a:ext cx="3663043" cy="369332"/>
          </a:xfrm>
          <a:prstGeom prst="rect">
            <a:avLst/>
          </a:prstGeom>
          <a:noFill/>
        </p:spPr>
        <p:txBody>
          <a:bodyPr wrap="square" rtlCol="0">
            <a:spAutoFit/>
          </a:bodyPr>
          <a:lstStyle/>
          <a:p>
            <a:pPr>
              <a:buNone/>
            </a:pPr>
            <a:r>
              <a:rPr lang="zh-CN" altLang="en-US" b="1" dirty="0">
                <a:latin typeface="+mj-ea"/>
                <a:ea typeface="+mj-ea"/>
              </a:rPr>
              <a:t>数据存储内部事务处理</a:t>
            </a:r>
            <a:endParaRPr lang="zh-CN" altLang="en-US" sz="1600" dirty="0">
              <a:latin typeface="+mj-ea"/>
              <a:ea typeface="+mj-ea"/>
            </a:endParaRPr>
          </a:p>
        </p:txBody>
      </p:sp>
      <p:sp>
        <p:nvSpPr>
          <p:cNvPr id="25" name="文本框 24"/>
          <p:cNvSpPr txBox="1"/>
          <p:nvPr/>
        </p:nvSpPr>
        <p:spPr>
          <a:xfrm>
            <a:off x="8333014" y="1975756"/>
            <a:ext cx="3581400" cy="1101840"/>
          </a:xfrm>
          <a:prstGeom prst="rect">
            <a:avLst/>
          </a:prstGeom>
          <a:noFill/>
        </p:spPr>
        <p:txBody>
          <a:bodyPr wrap="square" rtlCol="0">
            <a:spAutoFit/>
          </a:bodyPr>
          <a:lstStyle/>
          <a:p>
            <a:pPr>
              <a:buNone/>
            </a:pPr>
            <a:r>
              <a:rPr lang="zh-CN" altLang="en-US" b="1" dirty="0">
                <a:latin typeface="+mj-ea"/>
                <a:ea typeface="+mj-ea"/>
              </a:rPr>
              <a:t>数据访问服务接口：</a:t>
            </a:r>
            <a:endParaRPr lang="en-US" altLang="zh-CN" b="1" dirty="0">
              <a:latin typeface="+mj-ea"/>
              <a:ea typeface="+mj-ea"/>
            </a:endParaRPr>
          </a:p>
          <a:p>
            <a:pPr marL="285750" indent="-285750">
              <a:buFont typeface="Wingdings" panose="05000000000000000000" pitchFamily="2" charset="2"/>
              <a:buChar char="l"/>
            </a:pPr>
            <a:r>
              <a:rPr lang="zh-CN" altLang="en-US" sz="1400" dirty="0">
                <a:latin typeface="+mj-ea"/>
                <a:ea typeface="+mj-ea"/>
              </a:rPr>
              <a:t>可以直接访问对象集合；</a:t>
            </a:r>
            <a:endParaRPr lang="en-US" altLang="zh-CN" sz="1400" dirty="0">
              <a:latin typeface="+mj-ea"/>
              <a:ea typeface="+mj-ea"/>
            </a:endParaRPr>
          </a:p>
          <a:p>
            <a:pPr marL="285750" indent="-285750">
              <a:buFont typeface="Wingdings" panose="05000000000000000000" pitchFamily="2" charset="2"/>
              <a:buChar char="l"/>
            </a:pPr>
            <a:r>
              <a:rPr lang="zh-CN" altLang="en-US" sz="1400" dirty="0">
                <a:latin typeface="+mj-ea"/>
                <a:ea typeface="+mj-ea"/>
              </a:rPr>
              <a:t>应该提供一组方法，供任何需要访问数据的组件统一使用</a:t>
            </a:r>
          </a:p>
        </p:txBody>
      </p:sp>
      <p:sp>
        <p:nvSpPr>
          <p:cNvPr id="26" name="矩形 25"/>
          <p:cNvSpPr/>
          <p:nvPr/>
        </p:nvSpPr>
        <p:spPr>
          <a:xfrm>
            <a:off x="8088085" y="5976257"/>
            <a:ext cx="78922" cy="35697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endCxn id="26" idx="2"/>
          </p:cNvCxnSpPr>
          <p:nvPr/>
        </p:nvCxnSpPr>
        <p:spPr>
          <a:xfrm>
            <a:off x="1915884" y="6322342"/>
            <a:ext cx="6211662" cy="1089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333013" y="733849"/>
            <a:ext cx="3663043" cy="1157240"/>
          </a:xfrm>
          <a:prstGeom prst="rect">
            <a:avLst/>
          </a:prstGeom>
          <a:noFill/>
        </p:spPr>
        <p:txBody>
          <a:bodyPr wrap="square" rtlCol="0">
            <a:spAutoFit/>
          </a:bodyPr>
          <a:lstStyle/>
          <a:p>
            <a:pPr>
              <a:buNone/>
            </a:pPr>
            <a:r>
              <a:rPr lang="zh-CN" altLang="en-US" b="1" dirty="0">
                <a:latin typeface="+mj-ea"/>
                <a:ea typeface="+mj-ea"/>
              </a:rPr>
              <a:t>数据存储</a:t>
            </a:r>
            <a:r>
              <a:rPr lang="zh-CN" altLang="en-US" dirty="0">
                <a:latin typeface="+mj-ea"/>
                <a:ea typeface="+mj-ea"/>
              </a:rPr>
              <a:t>：</a:t>
            </a:r>
            <a:endParaRPr lang="en-US" altLang="zh-CN" dirty="0">
              <a:latin typeface="+mj-ea"/>
              <a:ea typeface="+mj-ea"/>
            </a:endParaRPr>
          </a:p>
          <a:p>
            <a:pPr marL="285750" indent="-285750">
              <a:buFont typeface="Wingdings" panose="05000000000000000000" pitchFamily="2" charset="2"/>
              <a:buChar char="l"/>
            </a:pPr>
            <a:r>
              <a:rPr lang="zh-CN" altLang="en-US" sz="1600" dirty="0">
                <a:latin typeface="+mj-ea"/>
                <a:ea typeface="+mj-ea"/>
              </a:rPr>
              <a:t>一组组对象的集合，存放在内存、文件、关系数据库，不管存贮形式，都可以将数据映射为</a:t>
            </a:r>
            <a:r>
              <a:rPr lang="en-US" altLang="zh-CN" sz="1600" dirty="0">
                <a:latin typeface="+mj-ea"/>
                <a:ea typeface="+mj-ea"/>
              </a:rPr>
              <a:t>POCO</a:t>
            </a:r>
            <a:r>
              <a:rPr lang="zh-CN" altLang="en-US" sz="1600" dirty="0">
                <a:latin typeface="+mj-ea"/>
                <a:ea typeface="+mj-ea"/>
              </a:rPr>
              <a:t>。</a:t>
            </a:r>
          </a:p>
        </p:txBody>
      </p:sp>
    </p:spTree>
    <p:extLst>
      <p:ext uri="{BB962C8B-B14F-4D97-AF65-F5344CB8AC3E}">
        <p14:creationId xmlns:p14="http://schemas.microsoft.com/office/powerpoint/2010/main" val="35995409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一般业务对象数据管理的</a:t>
            </a:r>
            <a:r>
              <a:rPr lang="en-US" altLang="zh-CN" dirty="0"/>
              <a:t>MVC</a:t>
            </a:r>
            <a:r>
              <a:rPr lang="zh-CN" altLang="en-US" dirty="0"/>
              <a:t>实现</a:t>
            </a:r>
          </a:p>
        </p:txBody>
      </p:sp>
      <p:pic>
        <p:nvPicPr>
          <p:cNvPr id="5" name="图片 4">
            <a:extLst>
              <a:ext uri="{FF2B5EF4-FFF2-40B4-BE49-F238E27FC236}">
                <a16:creationId xmlns:a16="http://schemas.microsoft.com/office/drawing/2014/main" id="{17E01D6A-0D7C-432E-A5B0-A0A156271525}"/>
              </a:ext>
            </a:extLst>
          </p:cNvPr>
          <p:cNvPicPr>
            <a:picLocks noChangeAspect="1"/>
          </p:cNvPicPr>
          <p:nvPr/>
        </p:nvPicPr>
        <p:blipFill>
          <a:blip r:embed="rId2"/>
          <a:stretch>
            <a:fillRect/>
          </a:stretch>
        </p:blipFill>
        <p:spPr>
          <a:xfrm>
            <a:off x="788894" y="703842"/>
            <a:ext cx="5090628" cy="5915099"/>
          </a:xfrm>
          <a:prstGeom prst="rect">
            <a:avLst/>
          </a:prstGeom>
        </p:spPr>
      </p:pic>
      <p:pic>
        <p:nvPicPr>
          <p:cNvPr id="6" name="图片 5">
            <a:extLst>
              <a:ext uri="{FF2B5EF4-FFF2-40B4-BE49-F238E27FC236}">
                <a16:creationId xmlns:a16="http://schemas.microsoft.com/office/drawing/2014/main" id="{446024A4-AF83-4C79-A670-F2A716C8B026}"/>
              </a:ext>
            </a:extLst>
          </p:cNvPr>
          <p:cNvPicPr>
            <a:picLocks noChangeAspect="1"/>
          </p:cNvPicPr>
          <p:nvPr/>
        </p:nvPicPr>
        <p:blipFill>
          <a:blip r:embed="rId3"/>
          <a:stretch>
            <a:fillRect/>
          </a:stretch>
        </p:blipFill>
        <p:spPr>
          <a:xfrm>
            <a:off x="6095999" y="703842"/>
            <a:ext cx="4801723" cy="5915099"/>
          </a:xfrm>
          <a:prstGeom prst="rect">
            <a:avLst/>
          </a:prstGeom>
        </p:spPr>
      </p:pic>
    </p:spTree>
    <p:extLst>
      <p:ext uri="{BB962C8B-B14F-4D97-AF65-F5344CB8AC3E}">
        <p14:creationId xmlns:p14="http://schemas.microsoft.com/office/powerpoint/2010/main" val="72023129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16650-4E77-4454-8D99-0B1036CF153C}"/>
              </a:ext>
            </a:extLst>
          </p:cNvPr>
          <p:cNvSpPr>
            <a:spLocks noGrp="1"/>
          </p:cNvSpPr>
          <p:nvPr>
            <p:ph type="title"/>
          </p:nvPr>
        </p:nvSpPr>
        <p:spPr/>
        <p:txBody>
          <a:bodyPr/>
          <a:lstStyle/>
          <a:p>
            <a:r>
              <a:rPr lang="en-US" altLang="zh-CN" dirty="0"/>
              <a:t>6.1. </a:t>
            </a:r>
            <a:r>
              <a:rPr lang="zh-CN" altLang="en-US" dirty="0"/>
              <a:t>对象数据集合列表的一般处理（控制器端）</a:t>
            </a:r>
          </a:p>
        </p:txBody>
      </p:sp>
      <p:pic>
        <p:nvPicPr>
          <p:cNvPr id="3" name="图片 2">
            <a:extLst>
              <a:ext uri="{FF2B5EF4-FFF2-40B4-BE49-F238E27FC236}">
                <a16:creationId xmlns:a16="http://schemas.microsoft.com/office/drawing/2014/main" id="{F170D9C4-E27E-482B-B5A9-A6C33EBBC004}"/>
              </a:ext>
            </a:extLst>
          </p:cNvPr>
          <p:cNvPicPr>
            <a:picLocks noChangeAspect="1"/>
          </p:cNvPicPr>
          <p:nvPr/>
        </p:nvPicPr>
        <p:blipFill>
          <a:blip r:embed="rId2"/>
          <a:stretch>
            <a:fillRect/>
          </a:stretch>
        </p:blipFill>
        <p:spPr>
          <a:xfrm>
            <a:off x="992091" y="688686"/>
            <a:ext cx="10375315" cy="3219926"/>
          </a:xfrm>
          <a:prstGeom prst="rect">
            <a:avLst/>
          </a:prstGeom>
        </p:spPr>
      </p:pic>
    </p:spTree>
    <p:extLst>
      <p:ext uri="{BB962C8B-B14F-4D97-AF65-F5344CB8AC3E}">
        <p14:creationId xmlns:p14="http://schemas.microsoft.com/office/powerpoint/2010/main" val="20295293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en-US" altLang="zh-CN" dirty="0" err="1"/>
              <a:t>ASP.Net</a:t>
            </a:r>
            <a:r>
              <a:rPr lang="en-US" altLang="zh-CN" dirty="0"/>
              <a:t> Core Web Application </a:t>
            </a:r>
            <a:r>
              <a:rPr lang="zh-CN" altLang="en-US" dirty="0"/>
              <a:t>技术内容</a:t>
            </a:r>
          </a:p>
        </p:txBody>
      </p:sp>
      <p:sp>
        <p:nvSpPr>
          <p:cNvPr id="20" name="矩形 19"/>
          <p:cNvSpPr/>
          <p:nvPr/>
        </p:nvSpPr>
        <p:spPr>
          <a:xfrm>
            <a:off x="4546685" y="1612804"/>
            <a:ext cx="1890132" cy="5561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latin typeface="+mj-ea"/>
                <a:ea typeface="+mj-ea"/>
              </a:rPr>
              <a:t>Model</a:t>
            </a:r>
            <a:endParaRPr lang="zh-CN" altLang="en-US" dirty="0">
              <a:latin typeface="+mj-ea"/>
              <a:ea typeface="+mj-ea"/>
            </a:endParaRPr>
          </a:p>
        </p:txBody>
      </p:sp>
      <p:sp>
        <p:nvSpPr>
          <p:cNvPr id="21" name="矩形 20"/>
          <p:cNvSpPr/>
          <p:nvPr/>
        </p:nvSpPr>
        <p:spPr>
          <a:xfrm>
            <a:off x="4546684" y="2888694"/>
            <a:ext cx="1890132" cy="5561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latin typeface="+mj-ea"/>
                <a:ea typeface="+mj-ea"/>
              </a:rPr>
              <a:t>Controller</a:t>
            </a:r>
            <a:endParaRPr lang="zh-CN" altLang="en-US" dirty="0">
              <a:latin typeface="+mj-ea"/>
              <a:ea typeface="+mj-ea"/>
            </a:endParaRPr>
          </a:p>
        </p:txBody>
      </p:sp>
      <p:sp>
        <p:nvSpPr>
          <p:cNvPr id="22" name="矩形 21"/>
          <p:cNvSpPr/>
          <p:nvPr/>
        </p:nvSpPr>
        <p:spPr>
          <a:xfrm>
            <a:off x="4546684" y="4313267"/>
            <a:ext cx="1890132" cy="5561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latin typeface="+mj-ea"/>
                <a:ea typeface="+mj-ea"/>
              </a:rPr>
              <a:t>View</a:t>
            </a:r>
            <a:endParaRPr lang="zh-CN" altLang="en-US" dirty="0">
              <a:latin typeface="+mj-ea"/>
              <a:ea typeface="+mj-ea"/>
            </a:endParaRPr>
          </a:p>
        </p:txBody>
      </p:sp>
      <p:sp>
        <p:nvSpPr>
          <p:cNvPr id="23" name="云形 22"/>
          <p:cNvSpPr/>
          <p:nvPr/>
        </p:nvSpPr>
        <p:spPr>
          <a:xfrm>
            <a:off x="7447858" y="2061644"/>
            <a:ext cx="1861384" cy="803817"/>
          </a:xfrm>
          <a:prstGeom prst="cloud">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latin typeface="+mj-ea"/>
                <a:ea typeface="+mj-ea"/>
              </a:rPr>
              <a:t>数据的处理</a:t>
            </a:r>
          </a:p>
        </p:txBody>
      </p:sp>
      <p:sp>
        <p:nvSpPr>
          <p:cNvPr id="24" name="圆柱形 23"/>
          <p:cNvSpPr/>
          <p:nvPr/>
        </p:nvSpPr>
        <p:spPr>
          <a:xfrm>
            <a:off x="10320283" y="2165259"/>
            <a:ext cx="1250507" cy="596590"/>
          </a:xfrm>
          <a:prstGeom prst="can">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latin typeface="+mj-ea"/>
                <a:ea typeface="+mj-ea"/>
              </a:rPr>
              <a:t>数据库</a:t>
            </a:r>
          </a:p>
        </p:txBody>
      </p:sp>
      <p:sp>
        <p:nvSpPr>
          <p:cNvPr id="25" name="云形 24"/>
          <p:cNvSpPr/>
          <p:nvPr/>
        </p:nvSpPr>
        <p:spPr>
          <a:xfrm>
            <a:off x="7548219" y="3615846"/>
            <a:ext cx="1861384" cy="803817"/>
          </a:xfrm>
          <a:prstGeom prst="cloud">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latin typeface="+mj-ea"/>
                <a:ea typeface="+mj-ea"/>
              </a:rPr>
              <a:t>前后端的交互</a:t>
            </a:r>
          </a:p>
        </p:txBody>
      </p:sp>
      <p:cxnSp>
        <p:nvCxnSpPr>
          <p:cNvPr id="4" name="连接符: 曲线 3"/>
          <p:cNvCxnSpPr>
            <a:cxnSpLocks/>
            <a:stCxn id="19" idx="3"/>
            <a:endCxn id="20" idx="1"/>
          </p:cNvCxnSpPr>
          <p:nvPr/>
        </p:nvCxnSpPr>
        <p:spPr>
          <a:xfrm flipV="1">
            <a:off x="3429506" y="1890888"/>
            <a:ext cx="1117179" cy="1277146"/>
          </a:xfrm>
          <a:prstGeom prst="curved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 name="连接符: 曲线 5"/>
          <p:cNvCxnSpPr>
            <a:stCxn id="20" idx="3"/>
            <a:endCxn id="23" idx="2"/>
          </p:cNvCxnSpPr>
          <p:nvPr/>
        </p:nvCxnSpPr>
        <p:spPr>
          <a:xfrm>
            <a:off x="6436817" y="1890888"/>
            <a:ext cx="1016815" cy="572665"/>
          </a:xfrm>
          <a:prstGeom prst="curvedConnector3">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连接符: 曲线 11"/>
          <p:cNvCxnSpPr>
            <a:stCxn id="21" idx="3"/>
            <a:endCxn id="23" idx="2"/>
          </p:cNvCxnSpPr>
          <p:nvPr/>
        </p:nvCxnSpPr>
        <p:spPr>
          <a:xfrm flipV="1">
            <a:off x="6436816" y="2463553"/>
            <a:ext cx="1016816" cy="703225"/>
          </a:xfrm>
          <a:prstGeom prst="curvedConnector3">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13"/>
          <p:cNvCxnSpPr>
            <a:cxnSpLocks/>
            <a:stCxn id="19" idx="3"/>
            <a:endCxn id="21" idx="1"/>
          </p:cNvCxnSpPr>
          <p:nvPr/>
        </p:nvCxnSpPr>
        <p:spPr>
          <a:xfrm flipV="1">
            <a:off x="3429506" y="3166778"/>
            <a:ext cx="1117178" cy="1256"/>
          </a:xfrm>
          <a:prstGeom prst="curvedConnector3">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连接符: 曲线 15"/>
          <p:cNvCxnSpPr>
            <a:cxnSpLocks/>
            <a:stCxn id="19" idx="3"/>
            <a:endCxn id="22" idx="1"/>
          </p:cNvCxnSpPr>
          <p:nvPr/>
        </p:nvCxnSpPr>
        <p:spPr>
          <a:xfrm>
            <a:off x="3429506" y="3168034"/>
            <a:ext cx="1117178" cy="1423317"/>
          </a:xfrm>
          <a:prstGeom prst="curvedConnector3">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p:cNvCxnSpPr>
            <a:stCxn id="25" idx="2"/>
            <a:endCxn id="21" idx="3"/>
          </p:cNvCxnSpPr>
          <p:nvPr/>
        </p:nvCxnSpPr>
        <p:spPr>
          <a:xfrm rot="10800000">
            <a:off x="6436817" y="3166779"/>
            <a:ext cx="1117177" cy="850977"/>
          </a:xfrm>
          <a:prstGeom prst="curvedConnector3">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p:cNvCxnSpPr>
            <a:stCxn id="22" idx="3"/>
            <a:endCxn id="25" idx="2"/>
          </p:cNvCxnSpPr>
          <p:nvPr/>
        </p:nvCxnSpPr>
        <p:spPr>
          <a:xfrm flipV="1">
            <a:off x="6436816" y="4017755"/>
            <a:ext cx="1117177" cy="573596"/>
          </a:xfrm>
          <a:prstGeom prst="curvedConnector3">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3" idx="0"/>
            <a:endCxn id="24" idx="2"/>
          </p:cNvCxnSpPr>
          <p:nvPr/>
        </p:nvCxnSpPr>
        <p:spPr>
          <a:xfrm>
            <a:off x="9307691" y="2463553"/>
            <a:ext cx="1012592" cy="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234818" y="897095"/>
            <a:ext cx="2415790" cy="338554"/>
          </a:xfrm>
          <a:prstGeom prst="rect">
            <a:avLst/>
          </a:prstGeom>
          <a:noFill/>
        </p:spPr>
        <p:txBody>
          <a:bodyPr wrap="none" rtlCol="0">
            <a:spAutoFit/>
          </a:bodyPr>
          <a:lstStyle/>
          <a:p>
            <a:pPr>
              <a:buNone/>
            </a:pPr>
            <a:r>
              <a:rPr lang="en-US" altLang="zh-CN" sz="1600" dirty="0">
                <a:effectLst>
                  <a:outerShdw blurRad="38100" dist="38100" dir="2700000" algn="tl">
                    <a:srgbClr val="000000">
                      <a:alpha val="43137"/>
                    </a:srgbClr>
                  </a:outerShdw>
                </a:effectLst>
                <a:latin typeface="+mj-ea"/>
                <a:ea typeface="+mj-ea"/>
              </a:rPr>
              <a:t>Entity Framework Core</a:t>
            </a:r>
            <a:endParaRPr lang="zh-CN" altLang="en-US" sz="1600" dirty="0">
              <a:effectLst>
                <a:outerShdw blurRad="38100" dist="38100" dir="2700000" algn="tl">
                  <a:srgbClr val="000000">
                    <a:alpha val="43137"/>
                  </a:srgbClr>
                </a:outerShdw>
              </a:effectLst>
              <a:latin typeface="+mj-ea"/>
              <a:ea typeface="+mj-ea"/>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2203" y="5571955"/>
            <a:ext cx="1693797" cy="992459"/>
          </a:xfrm>
          <a:prstGeom prst="rect">
            <a:avLst/>
          </a:prstGeom>
        </p:spPr>
      </p:pic>
      <p:sp>
        <p:nvSpPr>
          <p:cNvPr id="26" name="文本框 25"/>
          <p:cNvSpPr txBox="1"/>
          <p:nvPr/>
        </p:nvSpPr>
        <p:spPr>
          <a:xfrm>
            <a:off x="4361872" y="5233401"/>
            <a:ext cx="1532792" cy="338554"/>
          </a:xfrm>
          <a:prstGeom prst="rect">
            <a:avLst/>
          </a:prstGeom>
          <a:noFill/>
        </p:spPr>
        <p:txBody>
          <a:bodyPr wrap="none" rtlCol="0">
            <a:spAutoFit/>
          </a:bodyPr>
          <a:lstStyle/>
          <a:p>
            <a:pPr>
              <a:buNone/>
            </a:pPr>
            <a:r>
              <a:rPr lang="en-US" altLang="zh-CN" sz="1600">
                <a:effectLst>
                  <a:outerShdw blurRad="38100" dist="38100" dir="2700000" algn="tl">
                    <a:srgbClr val="000000">
                      <a:alpha val="43137"/>
                    </a:srgbClr>
                  </a:outerShdw>
                </a:effectLst>
                <a:latin typeface="+mj-ea"/>
                <a:ea typeface="+mj-ea"/>
              </a:rPr>
              <a:t>Razor  </a:t>
            </a:r>
            <a:r>
              <a:rPr lang="en-US" altLang="zh-CN" sz="1600" dirty="0">
                <a:effectLst>
                  <a:outerShdw blurRad="38100" dist="38100" dir="2700000" algn="tl">
                    <a:srgbClr val="000000">
                      <a:alpha val="43137"/>
                    </a:srgbClr>
                  </a:outerShdw>
                </a:effectLst>
                <a:latin typeface="+mj-ea"/>
                <a:ea typeface="+mj-ea"/>
              </a:rPr>
              <a:t>Engine</a:t>
            </a:r>
            <a:endParaRPr lang="zh-CN" altLang="en-US" sz="1600" dirty="0">
              <a:effectLst>
                <a:outerShdw blurRad="38100" dist="38100" dir="2700000" algn="tl">
                  <a:srgbClr val="000000">
                    <a:alpha val="43137"/>
                  </a:srgbClr>
                </a:outerShdw>
              </a:effectLst>
              <a:latin typeface="+mj-ea"/>
              <a:ea typeface="+mj-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5576" y="5417346"/>
            <a:ext cx="1491016" cy="745508"/>
          </a:xfrm>
          <a:prstGeom prst="rect">
            <a:avLst/>
          </a:prstGeom>
        </p:spPr>
      </p:pic>
      <p:pic>
        <p:nvPicPr>
          <p:cNvPr id="13" name="图片 12"/>
          <p:cNvPicPr>
            <a:picLocks noChangeAspect="1"/>
          </p:cNvPicPr>
          <p:nvPr/>
        </p:nvPicPr>
        <p:blipFill>
          <a:blip r:embed="rId4"/>
          <a:stretch>
            <a:fillRect/>
          </a:stretch>
        </p:blipFill>
        <p:spPr>
          <a:xfrm>
            <a:off x="6318710" y="6068184"/>
            <a:ext cx="1388213" cy="387825"/>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0057" y="5505749"/>
            <a:ext cx="1185313" cy="986180"/>
          </a:xfrm>
          <a:prstGeom prst="rect">
            <a:avLst/>
          </a:prstGeom>
        </p:spPr>
      </p:pic>
      <p:sp>
        <p:nvSpPr>
          <p:cNvPr id="30" name="矩形 29"/>
          <p:cNvSpPr/>
          <p:nvPr/>
        </p:nvSpPr>
        <p:spPr>
          <a:xfrm>
            <a:off x="872832" y="3216166"/>
            <a:ext cx="1890132" cy="137726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APS.Net Core</a:t>
            </a:r>
          </a:p>
          <a:p>
            <a:pPr algn="ctr">
              <a:buNone/>
            </a:pPr>
            <a:r>
              <a:rPr lang="en-US" altLang="zh-CN" b="1" dirty="0">
                <a:latin typeface="+mj-ea"/>
                <a:ea typeface="+mj-ea"/>
              </a:rPr>
              <a:t>WebAPI</a:t>
            </a:r>
            <a:endParaRPr lang="zh-CN" altLang="en-US" b="1" dirty="0">
              <a:latin typeface="+mj-ea"/>
              <a:ea typeface="+mj-ea"/>
            </a:endParaRPr>
          </a:p>
        </p:txBody>
      </p:sp>
      <p:sp>
        <p:nvSpPr>
          <p:cNvPr id="28" name="矩形 27"/>
          <p:cNvSpPr/>
          <p:nvPr/>
        </p:nvSpPr>
        <p:spPr>
          <a:xfrm>
            <a:off x="872832" y="1744716"/>
            <a:ext cx="1890132" cy="14220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APS.Net Core</a:t>
            </a:r>
          </a:p>
          <a:p>
            <a:pPr algn="ctr">
              <a:buNone/>
            </a:pPr>
            <a:r>
              <a:rPr lang="en-US" altLang="zh-CN" b="1" dirty="0">
                <a:latin typeface="+mj-ea"/>
                <a:ea typeface="+mj-ea"/>
              </a:rPr>
              <a:t>MVC Application</a:t>
            </a:r>
            <a:endParaRPr lang="zh-CN" altLang="en-US" b="1" dirty="0">
              <a:latin typeface="+mj-ea"/>
              <a:ea typeface="+mj-ea"/>
            </a:endParaRPr>
          </a:p>
        </p:txBody>
      </p:sp>
      <p:sp>
        <p:nvSpPr>
          <p:cNvPr id="19" name="矩形 18"/>
          <p:cNvSpPr/>
          <p:nvPr/>
        </p:nvSpPr>
        <p:spPr>
          <a:xfrm>
            <a:off x="2691074" y="1744717"/>
            <a:ext cx="738432" cy="284663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buNone/>
            </a:pPr>
            <a:r>
              <a:rPr lang="en-US" altLang="zh-CN" b="1" dirty="0">
                <a:latin typeface="+mj-ea"/>
                <a:ea typeface="+mj-ea"/>
              </a:rPr>
              <a:t>APS.Net Core</a:t>
            </a:r>
          </a:p>
        </p:txBody>
      </p:sp>
    </p:spTree>
    <p:extLst>
      <p:ext uri="{BB962C8B-B14F-4D97-AF65-F5344CB8AC3E}">
        <p14:creationId xmlns:p14="http://schemas.microsoft.com/office/powerpoint/2010/main" val="6061045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B08C0-F172-406B-9314-83B3641A7F97}"/>
              </a:ext>
            </a:extLst>
          </p:cNvPr>
          <p:cNvSpPr>
            <a:spLocks noGrp="1"/>
          </p:cNvSpPr>
          <p:nvPr>
            <p:ph type="title"/>
          </p:nvPr>
        </p:nvSpPr>
        <p:spPr/>
        <p:txBody>
          <a:bodyPr/>
          <a:lstStyle/>
          <a:p>
            <a:r>
              <a:rPr lang="en-US" altLang="zh-CN" dirty="0"/>
              <a:t>6.1. </a:t>
            </a:r>
            <a:r>
              <a:rPr lang="zh-CN" altLang="en-US" dirty="0"/>
              <a:t>对象数据集合列表的一般处理（视图端）</a:t>
            </a:r>
          </a:p>
        </p:txBody>
      </p:sp>
      <p:pic>
        <p:nvPicPr>
          <p:cNvPr id="3" name="图片 2">
            <a:extLst>
              <a:ext uri="{FF2B5EF4-FFF2-40B4-BE49-F238E27FC236}">
                <a16:creationId xmlns:a16="http://schemas.microsoft.com/office/drawing/2014/main" id="{8B60609C-115D-407C-A664-827978521953}"/>
              </a:ext>
            </a:extLst>
          </p:cNvPr>
          <p:cNvPicPr>
            <a:picLocks noChangeAspect="1"/>
          </p:cNvPicPr>
          <p:nvPr/>
        </p:nvPicPr>
        <p:blipFill>
          <a:blip r:embed="rId2"/>
          <a:stretch>
            <a:fillRect/>
          </a:stretch>
        </p:blipFill>
        <p:spPr>
          <a:xfrm>
            <a:off x="657411" y="708942"/>
            <a:ext cx="11299537" cy="1544188"/>
          </a:xfrm>
          <a:prstGeom prst="rect">
            <a:avLst/>
          </a:prstGeom>
        </p:spPr>
      </p:pic>
      <p:pic>
        <p:nvPicPr>
          <p:cNvPr id="4" name="图片 3">
            <a:extLst>
              <a:ext uri="{FF2B5EF4-FFF2-40B4-BE49-F238E27FC236}">
                <a16:creationId xmlns:a16="http://schemas.microsoft.com/office/drawing/2014/main" id="{96651D74-682B-4046-9E83-BB9F029DFBF2}"/>
              </a:ext>
            </a:extLst>
          </p:cNvPr>
          <p:cNvPicPr>
            <a:picLocks noChangeAspect="1"/>
          </p:cNvPicPr>
          <p:nvPr/>
        </p:nvPicPr>
        <p:blipFill>
          <a:blip r:embed="rId3"/>
          <a:stretch>
            <a:fillRect/>
          </a:stretch>
        </p:blipFill>
        <p:spPr>
          <a:xfrm>
            <a:off x="657410" y="2497885"/>
            <a:ext cx="3340605" cy="1942634"/>
          </a:xfrm>
          <a:prstGeom prst="rect">
            <a:avLst/>
          </a:prstGeom>
        </p:spPr>
      </p:pic>
      <p:pic>
        <p:nvPicPr>
          <p:cNvPr id="5" name="图片 4">
            <a:extLst>
              <a:ext uri="{FF2B5EF4-FFF2-40B4-BE49-F238E27FC236}">
                <a16:creationId xmlns:a16="http://schemas.microsoft.com/office/drawing/2014/main" id="{41E70FF7-C588-4B7E-9F8A-B055D10B2198}"/>
              </a:ext>
            </a:extLst>
          </p:cNvPr>
          <p:cNvPicPr>
            <a:picLocks noChangeAspect="1"/>
          </p:cNvPicPr>
          <p:nvPr/>
        </p:nvPicPr>
        <p:blipFill>
          <a:blip r:embed="rId4"/>
          <a:stretch>
            <a:fillRect/>
          </a:stretch>
        </p:blipFill>
        <p:spPr>
          <a:xfrm>
            <a:off x="7750576" y="2497884"/>
            <a:ext cx="4206372" cy="4242813"/>
          </a:xfrm>
          <a:prstGeom prst="rect">
            <a:avLst/>
          </a:prstGeom>
        </p:spPr>
      </p:pic>
      <p:pic>
        <p:nvPicPr>
          <p:cNvPr id="6" name="图片 5">
            <a:extLst>
              <a:ext uri="{FF2B5EF4-FFF2-40B4-BE49-F238E27FC236}">
                <a16:creationId xmlns:a16="http://schemas.microsoft.com/office/drawing/2014/main" id="{91F2412E-9F41-4F81-8B78-2A3E6E125AB9}"/>
              </a:ext>
            </a:extLst>
          </p:cNvPr>
          <p:cNvPicPr>
            <a:picLocks noChangeAspect="1"/>
          </p:cNvPicPr>
          <p:nvPr/>
        </p:nvPicPr>
        <p:blipFill>
          <a:blip r:embed="rId5"/>
          <a:stretch>
            <a:fillRect/>
          </a:stretch>
        </p:blipFill>
        <p:spPr>
          <a:xfrm>
            <a:off x="4171576" y="2497884"/>
            <a:ext cx="3442695" cy="4240952"/>
          </a:xfrm>
          <a:prstGeom prst="rect">
            <a:avLst/>
          </a:prstGeom>
        </p:spPr>
      </p:pic>
      <p:sp>
        <p:nvSpPr>
          <p:cNvPr id="8" name="矩形 7">
            <a:extLst>
              <a:ext uri="{FF2B5EF4-FFF2-40B4-BE49-F238E27FC236}">
                <a16:creationId xmlns:a16="http://schemas.microsoft.com/office/drawing/2014/main" id="{2E8ECCC6-6DDF-448F-B06C-AB98BE38DB63}"/>
              </a:ext>
            </a:extLst>
          </p:cNvPr>
          <p:cNvSpPr/>
          <p:nvPr/>
        </p:nvSpPr>
        <p:spPr>
          <a:xfrm>
            <a:off x="4219388" y="3125694"/>
            <a:ext cx="3394883" cy="361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25D76AE7-39C3-4B2E-A0D2-84FF7C71BDFE}"/>
              </a:ext>
            </a:extLst>
          </p:cNvPr>
          <p:cNvCxnSpPr/>
          <p:nvPr/>
        </p:nvCxnSpPr>
        <p:spPr>
          <a:xfrm>
            <a:off x="7614271" y="4942541"/>
            <a:ext cx="3045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38B9F0-7C4B-45CB-9B24-0AD5F857CC6C}"/>
              </a:ext>
            </a:extLst>
          </p:cNvPr>
          <p:cNvSpPr/>
          <p:nvPr/>
        </p:nvSpPr>
        <p:spPr>
          <a:xfrm>
            <a:off x="4219388" y="2904565"/>
            <a:ext cx="3394883" cy="155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B7725078-1934-42CF-9CEC-7D9524DDFC59}"/>
              </a:ext>
            </a:extLst>
          </p:cNvPr>
          <p:cNvCxnSpPr/>
          <p:nvPr/>
        </p:nvCxnSpPr>
        <p:spPr>
          <a:xfrm>
            <a:off x="3914835" y="2997200"/>
            <a:ext cx="3045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BBD1C7D-A8CC-48ED-8050-34788DA07D2C}"/>
              </a:ext>
            </a:extLst>
          </p:cNvPr>
          <p:cNvSpPr/>
          <p:nvPr/>
        </p:nvSpPr>
        <p:spPr>
          <a:xfrm>
            <a:off x="4171576" y="2497884"/>
            <a:ext cx="3490259" cy="352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B6575B48-472D-4125-9722-CA4E77E58F2E}"/>
              </a:ext>
            </a:extLst>
          </p:cNvPr>
          <p:cNvCxnSpPr>
            <a:cxnSpLocks/>
            <a:stCxn id="13" idx="0"/>
          </p:cNvCxnSpPr>
          <p:nvPr/>
        </p:nvCxnSpPr>
        <p:spPr>
          <a:xfrm flipV="1">
            <a:off x="5916706" y="2055906"/>
            <a:ext cx="0" cy="441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35632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90C9F-CD99-4DFD-9202-07BDE749FBB3}"/>
              </a:ext>
            </a:extLst>
          </p:cNvPr>
          <p:cNvSpPr>
            <a:spLocks noGrp="1"/>
          </p:cNvSpPr>
          <p:nvPr>
            <p:ph type="title"/>
          </p:nvPr>
        </p:nvSpPr>
        <p:spPr/>
        <p:txBody>
          <a:bodyPr/>
          <a:lstStyle/>
          <a:p>
            <a:r>
              <a:rPr lang="en-US" altLang="zh-CN" dirty="0"/>
              <a:t>6.1.1. </a:t>
            </a:r>
            <a:r>
              <a:rPr lang="zh-CN" altLang="en-US" dirty="0"/>
              <a:t>一般列表页应该包含的操作功能</a:t>
            </a:r>
            <a:r>
              <a:rPr lang="en-US" altLang="zh-CN" dirty="0"/>
              <a:t> </a:t>
            </a:r>
            <a:endParaRPr lang="zh-CN" altLang="en-US" dirty="0"/>
          </a:p>
        </p:txBody>
      </p:sp>
      <p:grpSp>
        <p:nvGrpSpPr>
          <p:cNvPr id="19" name="组合 18">
            <a:extLst>
              <a:ext uri="{FF2B5EF4-FFF2-40B4-BE49-F238E27FC236}">
                <a16:creationId xmlns:a16="http://schemas.microsoft.com/office/drawing/2014/main" id="{FF829ACA-BD1C-4A8C-B372-8A616C988905}"/>
              </a:ext>
            </a:extLst>
          </p:cNvPr>
          <p:cNvGrpSpPr/>
          <p:nvPr/>
        </p:nvGrpSpPr>
        <p:grpSpPr>
          <a:xfrm>
            <a:off x="609601" y="642798"/>
            <a:ext cx="11456892" cy="6166579"/>
            <a:chOff x="609601" y="642798"/>
            <a:chExt cx="11456892" cy="6166579"/>
          </a:xfrm>
        </p:grpSpPr>
        <p:pic>
          <p:nvPicPr>
            <p:cNvPr id="3" name="图片 2">
              <a:extLst>
                <a:ext uri="{FF2B5EF4-FFF2-40B4-BE49-F238E27FC236}">
                  <a16:creationId xmlns:a16="http://schemas.microsoft.com/office/drawing/2014/main" id="{BF3B7081-E880-4F10-82DE-2508853AA75A}"/>
                </a:ext>
              </a:extLst>
            </p:cNvPr>
            <p:cNvPicPr>
              <a:picLocks noChangeAspect="1"/>
            </p:cNvPicPr>
            <p:nvPr/>
          </p:nvPicPr>
          <p:blipFill>
            <a:blip r:embed="rId2"/>
            <a:stretch>
              <a:fillRect/>
            </a:stretch>
          </p:blipFill>
          <p:spPr>
            <a:xfrm>
              <a:off x="609601" y="2371206"/>
              <a:ext cx="11205882" cy="1638193"/>
            </a:xfrm>
            <a:prstGeom prst="rect">
              <a:avLst/>
            </a:prstGeom>
          </p:spPr>
        </p:pic>
        <p:pic>
          <p:nvPicPr>
            <p:cNvPr id="4" name="图片 3">
              <a:extLst>
                <a:ext uri="{FF2B5EF4-FFF2-40B4-BE49-F238E27FC236}">
                  <a16:creationId xmlns:a16="http://schemas.microsoft.com/office/drawing/2014/main" id="{9B1789D6-346D-4AE6-A88B-0E4900334E9E}"/>
                </a:ext>
              </a:extLst>
            </p:cNvPr>
            <p:cNvPicPr>
              <a:picLocks noChangeAspect="1"/>
            </p:cNvPicPr>
            <p:nvPr/>
          </p:nvPicPr>
          <p:blipFill>
            <a:blip r:embed="rId3"/>
            <a:stretch>
              <a:fillRect/>
            </a:stretch>
          </p:blipFill>
          <p:spPr>
            <a:xfrm>
              <a:off x="609601" y="1722976"/>
              <a:ext cx="11205882" cy="469592"/>
            </a:xfrm>
            <a:prstGeom prst="rect">
              <a:avLst/>
            </a:prstGeom>
          </p:spPr>
        </p:pic>
        <p:cxnSp>
          <p:nvCxnSpPr>
            <p:cNvPr id="6" name="直接连接符 5">
              <a:extLst>
                <a:ext uri="{FF2B5EF4-FFF2-40B4-BE49-F238E27FC236}">
                  <a16:creationId xmlns:a16="http://schemas.microsoft.com/office/drawing/2014/main" id="{542591EA-B19E-465D-BDDD-41D85AB12C38}"/>
                </a:ext>
              </a:extLst>
            </p:cNvPr>
            <p:cNvCxnSpPr>
              <a:cxnSpLocks/>
            </p:cNvCxnSpPr>
            <p:nvPr/>
          </p:nvCxnSpPr>
          <p:spPr>
            <a:xfrm>
              <a:off x="1219200" y="1544338"/>
              <a:ext cx="0" cy="2240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295A0679-5A1E-49ED-BAB6-EBAD39F10F30}"/>
                </a:ext>
              </a:extLst>
            </p:cNvPr>
            <p:cNvPicPr>
              <a:picLocks noChangeAspect="1"/>
            </p:cNvPicPr>
            <p:nvPr/>
          </p:nvPicPr>
          <p:blipFill>
            <a:blip r:embed="rId4"/>
            <a:stretch>
              <a:fillRect/>
            </a:stretch>
          </p:blipFill>
          <p:spPr>
            <a:xfrm>
              <a:off x="609601" y="642798"/>
              <a:ext cx="5262301" cy="946943"/>
            </a:xfrm>
            <a:prstGeom prst="rect">
              <a:avLst/>
            </a:prstGeom>
          </p:spPr>
        </p:pic>
        <p:pic>
          <p:nvPicPr>
            <p:cNvPr id="8" name="图片 7">
              <a:extLst>
                <a:ext uri="{FF2B5EF4-FFF2-40B4-BE49-F238E27FC236}">
                  <a16:creationId xmlns:a16="http://schemas.microsoft.com/office/drawing/2014/main" id="{64C2F622-E29E-451A-9454-FAD2A2364BE0}"/>
                </a:ext>
              </a:extLst>
            </p:cNvPr>
            <p:cNvPicPr>
              <a:picLocks noChangeAspect="1"/>
            </p:cNvPicPr>
            <p:nvPr/>
          </p:nvPicPr>
          <p:blipFill>
            <a:blip r:embed="rId5"/>
            <a:stretch>
              <a:fillRect/>
            </a:stretch>
          </p:blipFill>
          <p:spPr>
            <a:xfrm>
              <a:off x="7372534" y="4188037"/>
              <a:ext cx="4442949" cy="2621340"/>
            </a:xfrm>
            <a:prstGeom prst="rect">
              <a:avLst/>
            </a:prstGeom>
          </p:spPr>
        </p:pic>
        <p:pic>
          <p:nvPicPr>
            <p:cNvPr id="9" name="图片 8">
              <a:extLst>
                <a:ext uri="{FF2B5EF4-FFF2-40B4-BE49-F238E27FC236}">
                  <a16:creationId xmlns:a16="http://schemas.microsoft.com/office/drawing/2014/main" id="{51E106E4-E3CC-46FF-B8CF-AC4D6688506E}"/>
                </a:ext>
              </a:extLst>
            </p:cNvPr>
            <p:cNvPicPr>
              <a:picLocks noChangeAspect="1"/>
            </p:cNvPicPr>
            <p:nvPr/>
          </p:nvPicPr>
          <p:blipFill>
            <a:blip r:embed="rId6"/>
            <a:stretch>
              <a:fillRect/>
            </a:stretch>
          </p:blipFill>
          <p:spPr>
            <a:xfrm>
              <a:off x="609601" y="4256690"/>
              <a:ext cx="5730034" cy="1830065"/>
            </a:xfrm>
            <a:prstGeom prst="rect">
              <a:avLst/>
            </a:prstGeom>
          </p:spPr>
        </p:pic>
        <p:cxnSp>
          <p:nvCxnSpPr>
            <p:cNvPr id="11" name="连接符: 曲线 10">
              <a:extLst>
                <a:ext uri="{FF2B5EF4-FFF2-40B4-BE49-F238E27FC236}">
                  <a16:creationId xmlns:a16="http://schemas.microsoft.com/office/drawing/2014/main" id="{03539D70-66D0-4621-A62A-D037439106E2}"/>
                </a:ext>
              </a:extLst>
            </p:cNvPr>
            <p:cNvCxnSpPr>
              <a:endCxn id="8" idx="0"/>
            </p:cNvCxnSpPr>
            <p:nvPr/>
          </p:nvCxnSpPr>
          <p:spPr>
            <a:xfrm>
              <a:off x="5871902" y="3089835"/>
              <a:ext cx="3722107" cy="1098202"/>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78D366E7-4A5C-470F-90EF-B389EA3BADC7}"/>
                </a:ext>
              </a:extLst>
            </p:cNvPr>
            <p:cNvCxnSpPr>
              <a:cxnSpLocks/>
              <a:endCxn id="9" idx="0"/>
            </p:cNvCxnSpPr>
            <p:nvPr/>
          </p:nvCxnSpPr>
          <p:spPr>
            <a:xfrm rot="16200000" flipH="1">
              <a:off x="2685031" y="3467102"/>
              <a:ext cx="829827" cy="74934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57A23DE-5B58-4AAF-9E31-6B3F6C1DC81B}"/>
                </a:ext>
              </a:extLst>
            </p:cNvPr>
            <p:cNvSpPr/>
            <p:nvPr/>
          </p:nvSpPr>
          <p:spPr>
            <a:xfrm>
              <a:off x="10393082" y="1649506"/>
              <a:ext cx="974165" cy="388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BBA0B68-333B-4171-A1D9-22C233CE89E9}"/>
                </a:ext>
              </a:extLst>
            </p:cNvPr>
            <p:cNvSpPr/>
            <p:nvPr/>
          </p:nvSpPr>
          <p:spPr>
            <a:xfrm>
              <a:off x="7132918" y="2701364"/>
              <a:ext cx="974165" cy="2569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F90E132-FFE5-495B-B5A7-D47A1CDACF56}"/>
                </a:ext>
              </a:extLst>
            </p:cNvPr>
            <p:cNvSpPr/>
            <p:nvPr/>
          </p:nvSpPr>
          <p:spPr>
            <a:xfrm>
              <a:off x="8178799" y="2890859"/>
              <a:ext cx="974165" cy="246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AE54B5A-303B-4921-902D-14027450FCC2}"/>
                </a:ext>
              </a:extLst>
            </p:cNvPr>
            <p:cNvSpPr/>
            <p:nvPr/>
          </p:nvSpPr>
          <p:spPr>
            <a:xfrm>
              <a:off x="11092328" y="3265018"/>
              <a:ext cx="974165" cy="246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960456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BF8BF-A9E8-41EA-984A-70D223BA5C78}"/>
              </a:ext>
            </a:extLst>
          </p:cNvPr>
          <p:cNvSpPr>
            <a:spLocks noGrp="1"/>
          </p:cNvSpPr>
          <p:nvPr>
            <p:ph type="title"/>
          </p:nvPr>
        </p:nvSpPr>
        <p:spPr/>
        <p:txBody>
          <a:bodyPr/>
          <a:lstStyle/>
          <a:p>
            <a:r>
              <a:rPr lang="en-US" altLang="zh-CN" dirty="0"/>
              <a:t>6.2. </a:t>
            </a:r>
            <a:r>
              <a:rPr lang="zh-CN" altLang="en-US" dirty="0"/>
              <a:t>编辑和新建对象的一般处理（控制器端）</a:t>
            </a:r>
          </a:p>
        </p:txBody>
      </p:sp>
      <p:pic>
        <p:nvPicPr>
          <p:cNvPr id="3" name="图片 2">
            <a:extLst>
              <a:ext uri="{FF2B5EF4-FFF2-40B4-BE49-F238E27FC236}">
                <a16:creationId xmlns:a16="http://schemas.microsoft.com/office/drawing/2014/main" id="{0C1C1B54-56A4-4D02-A4AF-19C5E1D90584}"/>
              </a:ext>
            </a:extLst>
          </p:cNvPr>
          <p:cNvPicPr>
            <a:picLocks noChangeAspect="1"/>
          </p:cNvPicPr>
          <p:nvPr/>
        </p:nvPicPr>
        <p:blipFill>
          <a:blip r:embed="rId2"/>
          <a:stretch>
            <a:fillRect/>
          </a:stretch>
        </p:blipFill>
        <p:spPr>
          <a:xfrm>
            <a:off x="848658" y="593876"/>
            <a:ext cx="9969057" cy="6156548"/>
          </a:xfrm>
          <a:prstGeom prst="rect">
            <a:avLst/>
          </a:prstGeom>
        </p:spPr>
      </p:pic>
    </p:spTree>
    <p:extLst>
      <p:ext uri="{BB962C8B-B14F-4D97-AF65-F5344CB8AC3E}">
        <p14:creationId xmlns:p14="http://schemas.microsoft.com/office/powerpoint/2010/main" val="12393643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24222-7CF5-4414-B92D-F60EFC6202AF}"/>
              </a:ext>
            </a:extLst>
          </p:cNvPr>
          <p:cNvSpPr>
            <a:spLocks noGrp="1"/>
          </p:cNvSpPr>
          <p:nvPr>
            <p:ph type="title"/>
          </p:nvPr>
        </p:nvSpPr>
        <p:spPr/>
        <p:txBody>
          <a:bodyPr/>
          <a:lstStyle/>
          <a:p>
            <a:r>
              <a:rPr lang="en-US" altLang="zh-CN" dirty="0"/>
              <a:t>6.2. </a:t>
            </a:r>
            <a:r>
              <a:rPr lang="zh-CN" altLang="en-US" dirty="0"/>
              <a:t>编辑和新建对象的一般处理（视图端）</a:t>
            </a:r>
          </a:p>
        </p:txBody>
      </p:sp>
      <p:pic>
        <p:nvPicPr>
          <p:cNvPr id="3" name="图片 2">
            <a:extLst>
              <a:ext uri="{FF2B5EF4-FFF2-40B4-BE49-F238E27FC236}">
                <a16:creationId xmlns:a16="http://schemas.microsoft.com/office/drawing/2014/main" id="{BC073E4A-9C30-4E4E-B6D9-0E596FC06876}"/>
              </a:ext>
            </a:extLst>
          </p:cNvPr>
          <p:cNvPicPr>
            <a:picLocks noChangeAspect="1"/>
          </p:cNvPicPr>
          <p:nvPr/>
        </p:nvPicPr>
        <p:blipFill>
          <a:blip r:embed="rId2"/>
          <a:stretch>
            <a:fillRect/>
          </a:stretch>
        </p:blipFill>
        <p:spPr>
          <a:xfrm>
            <a:off x="268941" y="568815"/>
            <a:ext cx="10655800" cy="6178620"/>
          </a:xfrm>
          <a:prstGeom prst="rect">
            <a:avLst/>
          </a:prstGeom>
        </p:spPr>
      </p:pic>
      <p:sp>
        <p:nvSpPr>
          <p:cNvPr id="6" name="矩形 5">
            <a:extLst>
              <a:ext uri="{FF2B5EF4-FFF2-40B4-BE49-F238E27FC236}">
                <a16:creationId xmlns:a16="http://schemas.microsoft.com/office/drawing/2014/main" id="{8FB3FDB7-33DD-4AA9-B2E8-D307B32CBB7B}"/>
              </a:ext>
            </a:extLst>
          </p:cNvPr>
          <p:cNvSpPr/>
          <p:nvPr/>
        </p:nvSpPr>
        <p:spPr>
          <a:xfrm>
            <a:off x="2617694" y="2480235"/>
            <a:ext cx="3209364" cy="197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073C43B-2573-4D8D-AE9F-D7E2F05826C2}"/>
              </a:ext>
            </a:extLst>
          </p:cNvPr>
          <p:cNvPicPr>
            <a:picLocks noChangeAspect="1"/>
          </p:cNvPicPr>
          <p:nvPr/>
        </p:nvPicPr>
        <p:blipFill>
          <a:blip r:embed="rId3"/>
          <a:stretch>
            <a:fillRect/>
          </a:stretch>
        </p:blipFill>
        <p:spPr>
          <a:xfrm>
            <a:off x="5325034" y="1945468"/>
            <a:ext cx="6668091" cy="4577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0349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697D4-3A3A-4D03-935F-A504FAA55A26}"/>
              </a:ext>
            </a:extLst>
          </p:cNvPr>
          <p:cNvSpPr>
            <a:spLocks noGrp="1"/>
          </p:cNvSpPr>
          <p:nvPr>
            <p:ph type="title"/>
          </p:nvPr>
        </p:nvSpPr>
        <p:spPr/>
        <p:txBody>
          <a:bodyPr/>
          <a:lstStyle/>
          <a:p>
            <a:r>
              <a:rPr lang="en-US" altLang="zh-CN" dirty="0"/>
              <a:t>6.3. </a:t>
            </a:r>
            <a:r>
              <a:rPr lang="zh-CN" altLang="en-US" dirty="0"/>
              <a:t>对象的明细数据</a:t>
            </a:r>
          </a:p>
        </p:txBody>
      </p:sp>
      <p:grpSp>
        <p:nvGrpSpPr>
          <p:cNvPr id="16" name="组合 15">
            <a:extLst>
              <a:ext uri="{FF2B5EF4-FFF2-40B4-BE49-F238E27FC236}">
                <a16:creationId xmlns:a16="http://schemas.microsoft.com/office/drawing/2014/main" id="{F776140A-06FA-433E-96B6-EA063F290A83}"/>
              </a:ext>
            </a:extLst>
          </p:cNvPr>
          <p:cNvGrpSpPr/>
          <p:nvPr/>
        </p:nvGrpSpPr>
        <p:grpSpPr>
          <a:xfrm>
            <a:off x="272843" y="871095"/>
            <a:ext cx="11646314" cy="5428104"/>
            <a:chOff x="439829" y="721684"/>
            <a:chExt cx="11646314" cy="5428104"/>
          </a:xfrm>
        </p:grpSpPr>
        <p:pic>
          <p:nvPicPr>
            <p:cNvPr id="3" name="图片 2">
              <a:extLst>
                <a:ext uri="{FF2B5EF4-FFF2-40B4-BE49-F238E27FC236}">
                  <a16:creationId xmlns:a16="http://schemas.microsoft.com/office/drawing/2014/main" id="{522EBA12-67B8-46B2-94CF-EFE2031527C4}"/>
                </a:ext>
              </a:extLst>
            </p:cNvPr>
            <p:cNvPicPr>
              <a:picLocks noChangeAspect="1"/>
            </p:cNvPicPr>
            <p:nvPr/>
          </p:nvPicPr>
          <p:blipFill>
            <a:blip r:embed="rId2"/>
            <a:stretch>
              <a:fillRect/>
            </a:stretch>
          </p:blipFill>
          <p:spPr>
            <a:xfrm>
              <a:off x="439829" y="721684"/>
              <a:ext cx="5566524" cy="3284249"/>
            </a:xfrm>
            <a:prstGeom prst="rect">
              <a:avLst/>
            </a:prstGeom>
          </p:spPr>
        </p:pic>
        <p:pic>
          <p:nvPicPr>
            <p:cNvPr id="4" name="图片 3">
              <a:extLst>
                <a:ext uri="{FF2B5EF4-FFF2-40B4-BE49-F238E27FC236}">
                  <a16:creationId xmlns:a16="http://schemas.microsoft.com/office/drawing/2014/main" id="{C5A12E4B-69CC-4346-89A4-1150EA05C5C7}"/>
                </a:ext>
              </a:extLst>
            </p:cNvPr>
            <p:cNvPicPr>
              <a:picLocks noChangeAspect="1"/>
            </p:cNvPicPr>
            <p:nvPr/>
          </p:nvPicPr>
          <p:blipFill>
            <a:blip r:embed="rId3"/>
            <a:stretch>
              <a:fillRect/>
            </a:stretch>
          </p:blipFill>
          <p:spPr>
            <a:xfrm>
              <a:off x="6257365" y="721684"/>
              <a:ext cx="5768694" cy="2199283"/>
            </a:xfrm>
            <a:prstGeom prst="rect">
              <a:avLst/>
            </a:prstGeom>
          </p:spPr>
        </p:pic>
        <p:pic>
          <p:nvPicPr>
            <p:cNvPr id="5" name="图片 4">
              <a:extLst>
                <a:ext uri="{FF2B5EF4-FFF2-40B4-BE49-F238E27FC236}">
                  <a16:creationId xmlns:a16="http://schemas.microsoft.com/office/drawing/2014/main" id="{71F3EC96-BCCD-4990-9537-E1F68021E4D6}"/>
                </a:ext>
              </a:extLst>
            </p:cNvPr>
            <p:cNvPicPr>
              <a:picLocks noChangeAspect="1"/>
            </p:cNvPicPr>
            <p:nvPr/>
          </p:nvPicPr>
          <p:blipFill>
            <a:blip r:embed="rId4"/>
            <a:stretch>
              <a:fillRect/>
            </a:stretch>
          </p:blipFill>
          <p:spPr>
            <a:xfrm>
              <a:off x="6257365" y="3288476"/>
              <a:ext cx="5828778" cy="2861312"/>
            </a:xfrm>
            <a:prstGeom prst="rect">
              <a:avLst/>
            </a:prstGeom>
          </p:spPr>
        </p:pic>
        <p:cxnSp>
          <p:nvCxnSpPr>
            <p:cNvPr id="7" name="直接箭头连接符 6">
              <a:extLst>
                <a:ext uri="{FF2B5EF4-FFF2-40B4-BE49-F238E27FC236}">
                  <a16:creationId xmlns:a16="http://schemas.microsoft.com/office/drawing/2014/main" id="{AA6EA819-9708-4425-B605-7CABFFB1F43F}"/>
                </a:ext>
              </a:extLst>
            </p:cNvPr>
            <p:cNvCxnSpPr>
              <a:cxnSpLocks/>
            </p:cNvCxnSpPr>
            <p:nvPr/>
          </p:nvCxnSpPr>
          <p:spPr>
            <a:xfrm>
              <a:off x="3663576" y="1936376"/>
              <a:ext cx="259378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835776A-934C-4259-86C4-84DEF9CE25E4}"/>
                </a:ext>
              </a:extLst>
            </p:cNvPr>
            <p:cNvCxnSpPr/>
            <p:nvPr/>
          </p:nvCxnSpPr>
          <p:spPr>
            <a:xfrm>
              <a:off x="8062259" y="2707341"/>
              <a:ext cx="130884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62EF998-2F0A-473C-866A-FCC3EFB27AF7}"/>
                </a:ext>
              </a:extLst>
            </p:cNvPr>
            <p:cNvCxnSpPr/>
            <p:nvPr/>
          </p:nvCxnSpPr>
          <p:spPr>
            <a:xfrm>
              <a:off x="8791388" y="2719294"/>
              <a:ext cx="0" cy="5691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0261C41-EA76-43ED-809D-7979E1D0CB50}"/>
                </a:ext>
              </a:extLst>
            </p:cNvPr>
            <p:cNvCxnSpPr>
              <a:stCxn id="5" idx="1"/>
            </p:cNvCxnSpPr>
            <p:nvPr/>
          </p:nvCxnSpPr>
          <p:spPr>
            <a:xfrm flipH="1" flipV="1">
              <a:off x="5725459" y="3003885"/>
              <a:ext cx="531906" cy="17152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185109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8DCD8-7485-4036-91F1-42F555CFC2AA}"/>
              </a:ext>
            </a:extLst>
          </p:cNvPr>
          <p:cNvSpPr>
            <a:spLocks noGrp="1"/>
          </p:cNvSpPr>
          <p:nvPr>
            <p:ph type="title"/>
          </p:nvPr>
        </p:nvSpPr>
        <p:spPr/>
        <p:txBody>
          <a:bodyPr/>
          <a:lstStyle/>
          <a:p>
            <a:r>
              <a:rPr lang="en-US" altLang="zh-CN" dirty="0"/>
              <a:t>6.4. </a:t>
            </a:r>
            <a:r>
              <a:rPr lang="zh-CN" altLang="en-US" dirty="0"/>
              <a:t>对象数据的删除处理</a:t>
            </a:r>
          </a:p>
        </p:txBody>
      </p:sp>
      <p:pic>
        <p:nvPicPr>
          <p:cNvPr id="3" name="图片 2">
            <a:extLst>
              <a:ext uri="{FF2B5EF4-FFF2-40B4-BE49-F238E27FC236}">
                <a16:creationId xmlns:a16="http://schemas.microsoft.com/office/drawing/2014/main" id="{771711DB-248B-40FC-A672-A099BC362EB6}"/>
              </a:ext>
            </a:extLst>
          </p:cNvPr>
          <p:cNvPicPr>
            <a:picLocks noChangeAspect="1"/>
          </p:cNvPicPr>
          <p:nvPr/>
        </p:nvPicPr>
        <p:blipFill>
          <a:blip r:embed="rId2"/>
          <a:stretch>
            <a:fillRect/>
          </a:stretch>
        </p:blipFill>
        <p:spPr>
          <a:xfrm>
            <a:off x="346636" y="987232"/>
            <a:ext cx="11116235" cy="629433"/>
          </a:xfrm>
          <a:prstGeom prst="rect">
            <a:avLst/>
          </a:prstGeom>
        </p:spPr>
      </p:pic>
      <p:pic>
        <p:nvPicPr>
          <p:cNvPr id="4" name="图片 3">
            <a:extLst>
              <a:ext uri="{FF2B5EF4-FFF2-40B4-BE49-F238E27FC236}">
                <a16:creationId xmlns:a16="http://schemas.microsoft.com/office/drawing/2014/main" id="{9E25EBB2-62C3-4891-B925-07B6C0FC44ED}"/>
              </a:ext>
            </a:extLst>
          </p:cNvPr>
          <p:cNvPicPr>
            <a:picLocks noChangeAspect="1"/>
          </p:cNvPicPr>
          <p:nvPr/>
        </p:nvPicPr>
        <p:blipFill>
          <a:blip r:embed="rId3"/>
          <a:stretch>
            <a:fillRect/>
          </a:stretch>
        </p:blipFill>
        <p:spPr>
          <a:xfrm>
            <a:off x="346636" y="1767725"/>
            <a:ext cx="11176399" cy="3718674"/>
          </a:xfrm>
          <a:prstGeom prst="rect">
            <a:avLst/>
          </a:prstGeom>
        </p:spPr>
      </p:pic>
    </p:spTree>
    <p:extLst>
      <p:ext uri="{BB962C8B-B14F-4D97-AF65-F5344CB8AC3E}">
        <p14:creationId xmlns:p14="http://schemas.microsoft.com/office/powerpoint/2010/main" val="4354641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EBE19-A90B-4613-B422-C3A41F99AD0D}"/>
              </a:ext>
            </a:extLst>
          </p:cNvPr>
          <p:cNvSpPr>
            <a:spLocks noGrp="1"/>
          </p:cNvSpPr>
          <p:nvPr>
            <p:ph type="title"/>
          </p:nvPr>
        </p:nvSpPr>
        <p:spPr/>
        <p:txBody>
          <a:bodyPr/>
          <a:lstStyle/>
          <a:p>
            <a:r>
              <a:rPr lang="en-US" altLang="zh-CN" dirty="0"/>
              <a:t>6.4.1. </a:t>
            </a:r>
            <a:r>
              <a:rPr lang="zh-CN" altLang="en-US" dirty="0"/>
              <a:t>删除对象的会话框</a:t>
            </a:r>
          </a:p>
        </p:txBody>
      </p:sp>
      <p:grpSp>
        <p:nvGrpSpPr>
          <p:cNvPr id="21" name="组合 20">
            <a:extLst>
              <a:ext uri="{FF2B5EF4-FFF2-40B4-BE49-F238E27FC236}">
                <a16:creationId xmlns:a16="http://schemas.microsoft.com/office/drawing/2014/main" id="{625E7FEC-728E-4081-9DD1-6E4DB22A0660}"/>
              </a:ext>
            </a:extLst>
          </p:cNvPr>
          <p:cNvGrpSpPr/>
          <p:nvPr/>
        </p:nvGrpSpPr>
        <p:grpSpPr>
          <a:xfrm>
            <a:off x="179094" y="658665"/>
            <a:ext cx="11833811" cy="6029363"/>
            <a:chOff x="227106" y="598901"/>
            <a:chExt cx="11833811" cy="6029363"/>
          </a:xfrm>
        </p:grpSpPr>
        <p:pic>
          <p:nvPicPr>
            <p:cNvPr id="3" name="图片 2">
              <a:extLst>
                <a:ext uri="{FF2B5EF4-FFF2-40B4-BE49-F238E27FC236}">
                  <a16:creationId xmlns:a16="http://schemas.microsoft.com/office/drawing/2014/main" id="{4D0433AB-C969-4BCE-B7A3-98B7C6D6E39C}"/>
                </a:ext>
              </a:extLst>
            </p:cNvPr>
            <p:cNvPicPr>
              <a:picLocks noChangeAspect="1"/>
            </p:cNvPicPr>
            <p:nvPr/>
          </p:nvPicPr>
          <p:blipFill>
            <a:blip r:embed="rId2"/>
            <a:stretch>
              <a:fillRect/>
            </a:stretch>
          </p:blipFill>
          <p:spPr>
            <a:xfrm>
              <a:off x="227106" y="2804163"/>
              <a:ext cx="11737788" cy="3824101"/>
            </a:xfrm>
            <a:prstGeom prst="rect">
              <a:avLst/>
            </a:prstGeom>
          </p:spPr>
        </p:pic>
        <p:pic>
          <p:nvPicPr>
            <p:cNvPr id="4" name="图片 3">
              <a:extLst>
                <a:ext uri="{FF2B5EF4-FFF2-40B4-BE49-F238E27FC236}">
                  <a16:creationId xmlns:a16="http://schemas.microsoft.com/office/drawing/2014/main" id="{82ACDA81-03D1-4A60-93A5-32279F5F741C}"/>
                </a:ext>
              </a:extLst>
            </p:cNvPr>
            <p:cNvPicPr>
              <a:picLocks noChangeAspect="1"/>
            </p:cNvPicPr>
            <p:nvPr/>
          </p:nvPicPr>
          <p:blipFill>
            <a:blip r:embed="rId3"/>
            <a:stretch>
              <a:fillRect/>
            </a:stretch>
          </p:blipFill>
          <p:spPr>
            <a:xfrm>
              <a:off x="5701552" y="598901"/>
              <a:ext cx="6359365" cy="2115924"/>
            </a:xfrm>
            <a:prstGeom prst="rect">
              <a:avLst/>
            </a:prstGeom>
          </p:spPr>
        </p:pic>
        <p:cxnSp>
          <p:nvCxnSpPr>
            <p:cNvPr id="8" name="直接连接符 7">
              <a:extLst>
                <a:ext uri="{FF2B5EF4-FFF2-40B4-BE49-F238E27FC236}">
                  <a16:creationId xmlns:a16="http://schemas.microsoft.com/office/drawing/2014/main" id="{5E14718D-0883-46FD-8E2B-0314A90E0561}"/>
                </a:ext>
              </a:extLst>
            </p:cNvPr>
            <p:cNvCxnSpPr>
              <a:cxnSpLocks/>
            </p:cNvCxnSpPr>
            <p:nvPr/>
          </p:nvCxnSpPr>
          <p:spPr>
            <a:xfrm>
              <a:off x="6197600" y="1278965"/>
              <a:ext cx="3836894"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231FC91-33E0-46A1-AAB1-DFAD250F499D}"/>
                </a:ext>
              </a:extLst>
            </p:cNvPr>
            <p:cNvCxnSpPr>
              <a:cxnSpLocks/>
            </p:cNvCxnSpPr>
            <p:nvPr/>
          </p:nvCxnSpPr>
          <p:spPr>
            <a:xfrm>
              <a:off x="1864658" y="5009425"/>
              <a:ext cx="423134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4E06635-8B08-48FF-A3BB-AAE385D98047}"/>
                </a:ext>
              </a:extLst>
            </p:cNvPr>
            <p:cNvCxnSpPr>
              <a:cxnSpLocks/>
            </p:cNvCxnSpPr>
            <p:nvPr/>
          </p:nvCxnSpPr>
          <p:spPr>
            <a:xfrm>
              <a:off x="6197600" y="1526988"/>
              <a:ext cx="3836894" cy="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A3ABDC-998F-46F5-B05A-EC669A10737D}"/>
                </a:ext>
              </a:extLst>
            </p:cNvPr>
            <p:cNvCxnSpPr>
              <a:cxnSpLocks/>
            </p:cNvCxnSpPr>
            <p:nvPr/>
          </p:nvCxnSpPr>
          <p:spPr>
            <a:xfrm>
              <a:off x="1864658" y="4619812"/>
              <a:ext cx="259378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867C5EF-E666-42E5-B0FF-3E0341C8A739}"/>
                </a:ext>
              </a:extLst>
            </p:cNvPr>
            <p:cNvCxnSpPr>
              <a:cxnSpLocks/>
            </p:cNvCxnSpPr>
            <p:nvPr/>
          </p:nvCxnSpPr>
          <p:spPr>
            <a:xfrm>
              <a:off x="6096000" y="1910624"/>
              <a:ext cx="2659529" cy="597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D78ADE9-CB74-41C4-B34B-9501FE3D3BCB}"/>
                </a:ext>
              </a:extLst>
            </p:cNvPr>
            <p:cNvCxnSpPr>
              <a:cxnSpLocks/>
            </p:cNvCxnSpPr>
            <p:nvPr/>
          </p:nvCxnSpPr>
          <p:spPr>
            <a:xfrm>
              <a:off x="672353" y="3090977"/>
              <a:ext cx="609898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B8721BD3-0F3A-490F-BFAE-72B101C782A8}"/>
                </a:ext>
              </a:extLst>
            </p:cNvPr>
            <p:cNvSpPr/>
            <p:nvPr/>
          </p:nvSpPr>
          <p:spPr>
            <a:xfrm>
              <a:off x="5510306" y="5552141"/>
              <a:ext cx="2940423" cy="256988"/>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4552736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23BB6-B66A-4E5F-98E7-3326ECE6428F}"/>
              </a:ext>
            </a:extLst>
          </p:cNvPr>
          <p:cNvSpPr>
            <a:spLocks noGrp="1"/>
          </p:cNvSpPr>
          <p:nvPr>
            <p:ph type="title"/>
          </p:nvPr>
        </p:nvSpPr>
        <p:spPr/>
        <p:txBody>
          <a:bodyPr/>
          <a:lstStyle/>
          <a:p>
            <a:r>
              <a:rPr lang="en-US" altLang="zh-CN" dirty="0"/>
              <a:t>6.4.2. </a:t>
            </a:r>
            <a:r>
              <a:rPr lang="zh-CN" altLang="en-US" dirty="0"/>
              <a:t>确认删除</a:t>
            </a:r>
          </a:p>
        </p:txBody>
      </p:sp>
      <p:pic>
        <p:nvPicPr>
          <p:cNvPr id="3" name="图片 2">
            <a:extLst>
              <a:ext uri="{FF2B5EF4-FFF2-40B4-BE49-F238E27FC236}">
                <a16:creationId xmlns:a16="http://schemas.microsoft.com/office/drawing/2014/main" id="{0F362930-03A2-45CC-B779-B51110AA7DEB}"/>
              </a:ext>
            </a:extLst>
          </p:cNvPr>
          <p:cNvPicPr>
            <a:picLocks noChangeAspect="1"/>
          </p:cNvPicPr>
          <p:nvPr/>
        </p:nvPicPr>
        <p:blipFill>
          <a:blip r:embed="rId2"/>
          <a:stretch>
            <a:fillRect/>
          </a:stretch>
        </p:blipFill>
        <p:spPr>
          <a:xfrm>
            <a:off x="436281" y="2849589"/>
            <a:ext cx="6253889" cy="3936907"/>
          </a:xfrm>
          <a:prstGeom prst="rect">
            <a:avLst/>
          </a:prstGeom>
        </p:spPr>
      </p:pic>
      <p:pic>
        <p:nvPicPr>
          <p:cNvPr id="4" name="图片 3">
            <a:extLst>
              <a:ext uri="{FF2B5EF4-FFF2-40B4-BE49-F238E27FC236}">
                <a16:creationId xmlns:a16="http://schemas.microsoft.com/office/drawing/2014/main" id="{96FD830A-CB2E-4288-931F-7B5AF8ED7B5F}"/>
              </a:ext>
            </a:extLst>
          </p:cNvPr>
          <p:cNvPicPr>
            <a:picLocks noChangeAspect="1"/>
          </p:cNvPicPr>
          <p:nvPr/>
        </p:nvPicPr>
        <p:blipFill rotWithShape="1">
          <a:blip r:embed="rId3"/>
          <a:srcRect b="13677"/>
          <a:stretch/>
        </p:blipFill>
        <p:spPr>
          <a:xfrm>
            <a:off x="436281" y="554925"/>
            <a:ext cx="6253889" cy="2272736"/>
          </a:xfrm>
          <a:prstGeom prst="rect">
            <a:avLst/>
          </a:prstGeom>
        </p:spPr>
      </p:pic>
      <p:pic>
        <p:nvPicPr>
          <p:cNvPr id="5" name="图片 4">
            <a:extLst>
              <a:ext uri="{FF2B5EF4-FFF2-40B4-BE49-F238E27FC236}">
                <a16:creationId xmlns:a16="http://schemas.microsoft.com/office/drawing/2014/main" id="{01DDF032-DBA2-4DB5-8887-66E930CEB4CE}"/>
              </a:ext>
            </a:extLst>
          </p:cNvPr>
          <p:cNvPicPr>
            <a:picLocks noChangeAspect="1"/>
          </p:cNvPicPr>
          <p:nvPr/>
        </p:nvPicPr>
        <p:blipFill>
          <a:blip r:embed="rId4"/>
          <a:stretch>
            <a:fillRect/>
          </a:stretch>
        </p:blipFill>
        <p:spPr>
          <a:xfrm>
            <a:off x="6752661" y="509563"/>
            <a:ext cx="5326780" cy="4462861"/>
          </a:xfrm>
          <a:prstGeom prst="rect">
            <a:avLst/>
          </a:prstGeom>
        </p:spPr>
      </p:pic>
      <p:cxnSp>
        <p:nvCxnSpPr>
          <p:cNvPr id="7" name="连接符: 曲线 6">
            <a:extLst>
              <a:ext uri="{FF2B5EF4-FFF2-40B4-BE49-F238E27FC236}">
                <a16:creationId xmlns:a16="http://schemas.microsoft.com/office/drawing/2014/main" id="{43558717-C787-49F1-A230-BDA7708F03D6}"/>
              </a:ext>
            </a:extLst>
          </p:cNvPr>
          <p:cNvCxnSpPr>
            <a:cxnSpLocks/>
          </p:cNvCxnSpPr>
          <p:nvPr/>
        </p:nvCxnSpPr>
        <p:spPr>
          <a:xfrm flipV="1">
            <a:off x="3281082" y="1416424"/>
            <a:ext cx="3591859" cy="2755152"/>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曲线 9">
            <a:extLst>
              <a:ext uri="{FF2B5EF4-FFF2-40B4-BE49-F238E27FC236}">
                <a16:creationId xmlns:a16="http://schemas.microsoft.com/office/drawing/2014/main" id="{2711AF65-840D-4F69-BF7A-DAEA445FF9F1}"/>
              </a:ext>
            </a:extLst>
          </p:cNvPr>
          <p:cNvCxnSpPr/>
          <p:nvPr/>
        </p:nvCxnSpPr>
        <p:spPr>
          <a:xfrm rot="10800000" flipV="1">
            <a:off x="2504142" y="3759199"/>
            <a:ext cx="4577977" cy="926353"/>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865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6.5. </a:t>
            </a:r>
            <a:r>
              <a:rPr lang="zh-CN" altLang="en-US" dirty="0"/>
              <a:t>在 </a:t>
            </a:r>
            <a:r>
              <a:rPr lang="en-US" altLang="zh-CN" dirty="0" err="1"/>
              <a:t>ASP.Net</a:t>
            </a:r>
            <a:r>
              <a:rPr lang="zh-CN" altLang="en-US" dirty="0"/>
              <a:t> </a:t>
            </a:r>
            <a:r>
              <a:rPr lang="en-US" altLang="zh-CN" dirty="0"/>
              <a:t>Core</a:t>
            </a:r>
            <a:r>
              <a:rPr lang="zh-CN" altLang="en-US" dirty="0"/>
              <a:t> 和 </a:t>
            </a:r>
            <a:r>
              <a:rPr lang="en-US" altLang="zh-CN" dirty="0"/>
              <a:t>EF Core </a:t>
            </a:r>
            <a:r>
              <a:rPr lang="zh-CN" altLang="en-US" dirty="0"/>
              <a:t>中的异步编程</a:t>
            </a:r>
            <a:r>
              <a:rPr lang="en-US" altLang="zh-CN" dirty="0"/>
              <a:t> </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130314365"/>
              </p:ext>
            </p:extLst>
          </p:nvPr>
        </p:nvGraphicFramePr>
        <p:xfrm>
          <a:off x="619817" y="731733"/>
          <a:ext cx="10581582" cy="2644714"/>
        </p:xfrm>
        <a:graphic>
          <a:graphicData uri="http://schemas.openxmlformats.org/drawingml/2006/table">
            <a:tbl>
              <a:tblPr firstRow="1" bandRow="1">
                <a:effectLst/>
                <a:tableStyleId>{5C22544A-7EE6-4342-B048-85BDC9FD1C3A}</a:tableStyleId>
              </a:tblPr>
              <a:tblGrid>
                <a:gridCol w="208280">
                  <a:extLst>
                    <a:ext uri="{9D8B030D-6E8A-4147-A177-3AD203B41FA5}">
                      <a16:colId xmlns:a16="http://schemas.microsoft.com/office/drawing/2014/main" val="20000"/>
                    </a:ext>
                  </a:extLst>
                </a:gridCol>
                <a:gridCol w="10373302">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tx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latin typeface="+mj-ea"/>
                          <a:ea typeface="+mj-ea"/>
                        </a:rPr>
                        <a:t>异步编程是 </a:t>
                      </a:r>
                      <a:r>
                        <a:rPr lang="en-US" altLang="zh-CN" sz="1600" b="1" dirty="0" err="1">
                          <a:solidFill>
                            <a:schemeClr val="tx1"/>
                          </a:solidFill>
                          <a:latin typeface="+mj-ea"/>
                          <a:ea typeface="+mj-ea"/>
                        </a:rPr>
                        <a:t>ASP.Net</a:t>
                      </a:r>
                      <a:r>
                        <a:rPr lang="en-US" altLang="zh-CN" sz="1600" b="1" dirty="0">
                          <a:solidFill>
                            <a:schemeClr val="tx1"/>
                          </a:solidFill>
                          <a:latin typeface="+mj-ea"/>
                          <a:ea typeface="+mj-ea"/>
                        </a:rPr>
                        <a:t> Core </a:t>
                      </a:r>
                      <a:r>
                        <a:rPr lang="zh-CN" altLang="en-US" sz="1600" b="1" dirty="0">
                          <a:solidFill>
                            <a:schemeClr val="tx1"/>
                          </a:solidFill>
                          <a:latin typeface="+mj-ea"/>
                          <a:ea typeface="+mj-ea"/>
                        </a:rPr>
                        <a:t>和 </a:t>
                      </a:r>
                      <a:r>
                        <a:rPr lang="en-US" altLang="zh-CN" sz="1600" b="1" dirty="0">
                          <a:solidFill>
                            <a:schemeClr val="tx1"/>
                          </a:solidFill>
                          <a:latin typeface="+mj-ea"/>
                          <a:ea typeface="+mj-ea"/>
                        </a:rPr>
                        <a:t>EF Core </a:t>
                      </a:r>
                      <a:r>
                        <a:rPr lang="zh-CN" altLang="en-US" sz="1600" b="1" dirty="0">
                          <a:solidFill>
                            <a:schemeClr val="tx1"/>
                          </a:solidFill>
                          <a:latin typeface="+mj-ea"/>
                          <a:ea typeface="+mj-ea"/>
                        </a:rPr>
                        <a:t>的缺省模式</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579062">
                <a:tc>
                  <a:txBody>
                    <a:bodyPr/>
                    <a:lstStyle/>
                    <a:p>
                      <a:pPr algn="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600" b="0" baseline="0" dirty="0">
                          <a:solidFill>
                            <a:schemeClr val="bg1">
                              <a:lumMod val="50000"/>
                            </a:schemeClr>
                          </a:solidFill>
                          <a:latin typeface="+mj-ea"/>
                          <a:ea typeface="+mj-ea"/>
                        </a:rPr>
                        <a:t>Web</a:t>
                      </a:r>
                      <a:r>
                        <a:rPr lang="zh-CN" altLang="en-US" sz="1600" b="0" baseline="0" dirty="0">
                          <a:solidFill>
                            <a:schemeClr val="bg1">
                              <a:lumMod val="50000"/>
                            </a:schemeClr>
                          </a:solidFill>
                          <a:latin typeface="+mj-ea"/>
                          <a:ea typeface="+mj-ea"/>
                        </a:rPr>
                        <a:t>服务器的线程数量是有限的，在高负荷情况下，所有可用的线程都可能正在使用。在这种情况下，服务器无法处理新的请求，直到有线程被释放出来为止。在同步代码中，很多线程已经绑定了的，在等待 </a:t>
                      </a:r>
                      <a:r>
                        <a:rPr lang="en-US" altLang="zh-CN" sz="1600" b="0" baseline="0" dirty="0">
                          <a:solidFill>
                            <a:schemeClr val="bg1">
                              <a:lumMod val="50000"/>
                            </a:schemeClr>
                          </a:solidFill>
                          <a:latin typeface="+mj-ea"/>
                          <a:ea typeface="+mj-ea"/>
                        </a:rPr>
                        <a:t>I/O </a:t>
                      </a:r>
                      <a:r>
                        <a:rPr lang="zh-CN" altLang="en-US" sz="1600" b="0" baseline="0" dirty="0">
                          <a:solidFill>
                            <a:schemeClr val="bg1">
                              <a:lumMod val="50000"/>
                            </a:schemeClr>
                          </a:solidFill>
                          <a:latin typeface="+mj-ea"/>
                          <a:ea typeface="+mj-ea"/>
                        </a:rPr>
                        <a:t>操作完成的时候，实际是不做任何工作的。在异步代码中，当一个进程在等待 </a:t>
                      </a:r>
                      <a:r>
                        <a:rPr lang="en-US" altLang="zh-CN" sz="1600" b="0" baseline="0" dirty="0">
                          <a:solidFill>
                            <a:schemeClr val="bg1">
                              <a:lumMod val="50000"/>
                            </a:schemeClr>
                          </a:solidFill>
                          <a:latin typeface="+mj-ea"/>
                          <a:ea typeface="+mj-ea"/>
                        </a:rPr>
                        <a:t>I/O </a:t>
                      </a:r>
                      <a:r>
                        <a:rPr lang="zh-CN" altLang="en-US" sz="1600" b="0" baseline="0" dirty="0">
                          <a:solidFill>
                            <a:schemeClr val="bg1">
                              <a:lumMod val="50000"/>
                            </a:schemeClr>
                          </a:solidFill>
                          <a:latin typeface="+mj-ea"/>
                          <a:ea typeface="+mj-ea"/>
                        </a:rPr>
                        <a:t>操作完成时，它的线程可以让出来给服务器以便处理其它的请求。因此，异步代码可以使得服务器资源更为有效地使用，可以处理更多的通讯请求而不延迟。</a:t>
                      </a: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baseline="0" dirty="0">
                          <a:solidFill>
                            <a:schemeClr val="bg1">
                              <a:lumMod val="50000"/>
                            </a:schemeClr>
                          </a:solidFill>
                          <a:latin typeface="+mj-ea"/>
                          <a:ea typeface="+mj-ea"/>
                        </a:rPr>
                        <a:t>异步代码在运行时会带来少量的资源开销。这个开销在低流量的访问情形中，对性能的冲击的影响忽略不计的；而在高流量的访问情形中，其潜在的性能改善则是很大的。</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5" name="矩形 4"/>
          <p:cNvSpPr/>
          <p:nvPr/>
        </p:nvSpPr>
        <p:spPr>
          <a:xfrm>
            <a:off x="2514601" y="4126831"/>
            <a:ext cx="8464215" cy="120315"/>
          </a:xfrm>
          <a:prstGeom prst="rect">
            <a:avLst/>
          </a:prstGeom>
          <a:solidFill>
            <a:schemeClr val="accent2"/>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4601" y="5283868"/>
            <a:ext cx="4060658" cy="130342"/>
          </a:xfrm>
          <a:prstGeom prst="rect">
            <a:avLst/>
          </a:prstGeom>
          <a:solidFill>
            <a:schemeClr val="accent2"/>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918158" y="5283868"/>
            <a:ext cx="4060658" cy="130342"/>
          </a:xfrm>
          <a:prstGeom prst="rect">
            <a:avLst/>
          </a:prstGeom>
          <a:solidFill>
            <a:schemeClr val="accent2"/>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64306" y="4602078"/>
            <a:ext cx="1275347" cy="324853"/>
          </a:xfrm>
          <a:prstGeom prst="rect">
            <a:avLst/>
          </a:prstGeom>
          <a:solidFill>
            <a:schemeClr val="tx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FF0000"/>
                </a:solidFill>
                <a:latin typeface="+mj-ea"/>
                <a:ea typeface="+mj-ea"/>
              </a:rPr>
              <a:t>请求</a:t>
            </a:r>
          </a:p>
        </p:txBody>
      </p:sp>
      <p:sp>
        <p:nvSpPr>
          <p:cNvPr id="10" name="矩形 9"/>
          <p:cNvSpPr/>
          <p:nvPr/>
        </p:nvSpPr>
        <p:spPr>
          <a:xfrm>
            <a:off x="4784560" y="4602077"/>
            <a:ext cx="1275347" cy="324853"/>
          </a:xfrm>
          <a:prstGeom prst="rect">
            <a:avLst/>
          </a:prstGeom>
          <a:solidFill>
            <a:schemeClr val="tx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FF0000"/>
                </a:solidFill>
                <a:latin typeface="+mj-ea"/>
                <a:ea typeface="+mj-ea"/>
              </a:rPr>
              <a:t>响应</a:t>
            </a:r>
          </a:p>
        </p:txBody>
      </p:sp>
      <p:cxnSp>
        <p:nvCxnSpPr>
          <p:cNvPr id="12" name="直接箭头连接符 11"/>
          <p:cNvCxnSpPr>
            <a:endCxn id="9" idx="0"/>
          </p:cNvCxnSpPr>
          <p:nvPr/>
        </p:nvCxnSpPr>
        <p:spPr>
          <a:xfrm>
            <a:off x="3801979" y="4247146"/>
            <a:ext cx="1" cy="35493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cxnSpLocks/>
            <a:stCxn id="10" idx="0"/>
          </p:cNvCxnSpPr>
          <p:nvPr/>
        </p:nvCxnSpPr>
        <p:spPr>
          <a:xfrm flipV="1">
            <a:off x="5422234" y="4245139"/>
            <a:ext cx="0" cy="35693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cxnSpLocks/>
            <a:stCxn id="9" idx="3"/>
            <a:endCxn id="10" idx="1"/>
          </p:cNvCxnSpPr>
          <p:nvPr/>
        </p:nvCxnSpPr>
        <p:spPr>
          <a:xfrm flipV="1">
            <a:off x="4439653" y="4764504"/>
            <a:ext cx="344907"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515727" y="4602077"/>
            <a:ext cx="1275347" cy="324853"/>
          </a:xfrm>
          <a:prstGeom prst="rect">
            <a:avLst/>
          </a:prstGeom>
          <a:solidFill>
            <a:schemeClr val="tx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00B050"/>
                </a:solidFill>
                <a:latin typeface="+mj-ea"/>
                <a:ea typeface="+mj-ea"/>
              </a:rPr>
              <a:t>请求</a:t>
            </a:r>
          </a:p>
        </p:txBody>
      </p:sp>
      <p:sp>
        <p:nvSpPr>
          <p:cNvPr id="21" name="矩形 20"/>
          <p:cNvSpPr/>
          <p:nvPr/>
        </p:nvSpPr>
        <p:spPr>
          <a:xfrm>
            <a:off x="9135981" y="4602076"/>
            <a:ext cx="1275347" cy="324853"/>
          </a:xfrm>
          <a:prstGeom prst="rect">
            <a:avLst/>
          </a:prstGeom>
          <a:solidFill>
            <a:schemeClr val="tx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00B050"/>
                </a:solidFill>
                <a:latin typeface="+mj-ea"/>
                <a:ea typeface="+mj-ea"/>
              </a:rPr>
              <a:t>响应</a:t>
            </a:r>
          </a:p>
        </p:txBody>
      </p:sp>
      <p:cxnSp>
        <p:nvCxnSpPr>
          <p:cNvPr id="22" name="直接箭头连接符 21"/>
          <p:cNvCxnSpPr>
            <a:endCxn id="20" idx="0"/>
          </p:cNvCxnSpPr>
          <p:nvPr/>
        </p:nvCxnSpPr>
        <p:spPr>
          <a:xfrm>
            <a:off x="8153400" y="4247145"/>
            <a:ext cx="1" cy="354932"/>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cxnSpLocks/>
            <a:stCxn id="21" idx="0"/>
          </p:cNvCxnSpPr>
          <p:nvPr/>
        </p:nvCxnSpPr>
        <p:spPr>
          <a:xfrm flipV="1">
            <a:off x="9773655" y="4245138"/>
            <a:ext cx="0" cy="35693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cxnSpLocks/>
            <a:stCxn id="20" idx="3"/>
            <a:endCxn id="21" idx="1"/>
          </p:cNvCxnSpPr>
          <p:nvPr/>
        </p:nvCxnSpPr>
        <p:spPr>
          <a:xfrm flipV="1">
            <a:off x="8791074" y="4764503"/>
            <a:ext cx="344907"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064045" y="5779167"/>
            <a:ext cx="1275347" cy="324853"/>
          </a:xfrm>
          <a:prstGeom prst="rect">
            <a:avLst/>
          </a:prstGeom>
          <a:solidFill>
            <a:schemeClr val="tx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FF0000"/>
                </a:solidFill>
                <a:latin typeface="+mj-ea"/>
                <a:ea typeface="+mj-ea"/>
              </a:rPr>
              <a:t>请求</a:t>
            </a:r>
          </a:p>
        </p:txBody>
      </p:sp>
      <p:sp>
        <p:nvSpPr>
          <p:cNvPr id="27" name="矩形 26"/>
          <p:cNvSpPr/>
          <p:nvPr/>
        </p:nvSpPr>
        <p:spPr>
          <a:xfrm>
            <a:off x="5021183" y="5779167"/>
            <a:ext cx="1275347" cy="324853"/>
          </a:xfrm>
          <a:prstGeom prst="rect">
            <a:avLst/>
          </a:prstGeom>
          <a:solidFill>
            <a:schemeClr val="tx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00B050"/>
                </a:solidFill>
                <a:latin typeface="+mj-ea"/>
                <a:ea typeface="+mj-ea"/>
              </a:rPr>
              <a:t>请求</a:t>
            </a:r>
          </a:p>
        </p:txBody>
      </p:sp>
      <p:sp>
        <p:nvSpPr>
          <p:cNvPr id="28" name="矩形 27"/>
          <p:cNvSpPr/>
          <p:nvPr/>
        </p:nvSpPr>
        <p:spPr>
          <a:xfrm>
            <a:off x="7515727" y="5771147"/>
            <a:ext cx="1275347" cy="324853"/>
          </a:xfrm>
          <a:prstGeom prst="rect">
            <a:avLst/>
          </a:prstGeom>
          <a:solidFill>
            <a:schemeClr val="tx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FF0000"/>
                </a:solidFill>
                <a:latin typeface="+mj-ea"/>
                <a:ea typeface="+mj-ea"/>
              </a:rPr>
              <a:t>响应</a:t>
            </a:r>
          </a:p>
        </p:txBody>
      </p:sp>
      <p:sp>
        <p:nvSpPr>
          <p:cNvPr id="29" name="矩形 28"/>
          <p:cNvSpPr/>
          <p:nvPr/>
        </p:nvSpPr>
        <p:spPr>
          <a:xfrm>
            <a:off x="9135980" y="5771148"/>
            <a:ext cx="1275347" cy="324853"/>
          </a:xfrm>
          <a:prstGeom prst="rect">
            <a:avLst/>
          </a:prstGeom>
          <a:solidFill>
            <a:schemeClr val="tx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solidFill>
                  <a:srgbClr val="00B050"/>
                </a:solidFill>
                <a:latin typeface="+mj-ea"/>
                <a:ea typeface="+mj-ea"/>
              </a:rPr>
              <a:t>响应</a:t>
            </a:r>
          </a:p>
        </p:txBody>
      </p:sp>
      <p:cxnSp>
        <p:nvCxnSpPr>
          <p:cNvPr id="32" name="直接箭头连接符 31"/>
          <p:cNvCxnSpPr>
            <a:cxnSpLocks/>
          </p:cNvCxnSpPr>
          <p:nvPr/>
        </p:nvCxnSpPr>
        <p:spPr>
          <a:xfrm flipV="1">
            <a:off x="8107281" y="5414209"/>
            <a:ext cx="0" cy="35693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p:cNvCxnSpPr>
          <p:nvPr/>
        </p:nvCxnSpPr>
        <p:spPr>
          <a:xfrm flipV="1">
            <a:off x="9725527" y="5422229"/>
            <a:ext cx="0" cy="35693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p:cNvCxnSpPr>
            <a:cxnSpLocks/>
            <a:endCxn id="26" idx="1"/>
          </p:cNvCxnSpPr>
          <p:nvPr/>
        </p:nvCxnSpPr>
        <p:spPr>
          <a:xfrm rot="16200000" flipH="1">
            <a:off x="2707109" y="5584658"/>
            <a:ext cx="527384" cy="186488"/>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p:cNvCxnSpPr>
            <a:cxnSpLocks/>
            <a:endCxn id="27" idx="1"/>
          </p:cNvCxnSpPr>
          <p:nvPr/>
        </p:nvCxnSpPr>
        <p:spPr>
          <a:xfrm rot="16200000" flipH="1">
            <a:off x="4671262" y="5591673"/>
            <a:ext cx="519366" cy="180475"/>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p:cNvCxnSpPr>
            <a:cxnSpLocks/>
            <a:stCxn id="26" idx="3"/>
            <a:endCxn id="6" idx="2"/>
          </p:cNvCxnSpPr>
          <p:nvPr/>
        </p:nvCxnSpPr>
        <p:spPr>
          <a:xfrm flipV="1">
            <a:off x="4339392" y="5414210"/>
            <a:ext cx="205538" cy="527384"/>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p:cNvCxnSpPr>
            <a:cxnSpLocks/>
          </p:cNvCxnSpPr>
          <p:nvPr/>
        </p:nvCxnSpPr>
        <p:spPr>
          <a:xfrm flipV="1">
            <a:off x="6294527" y="5428246"/>
            <a:ext cx="205538" cy="527384"/>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19817" y="4176391"/>
            <a:ext cx="1531188" cy="369332"/>
          </a:xfrm>
          <a:prstGeom prst="rect">
            <a:avLst/>
          </a:prstGeom>
        </p:spPr>
        <p:txBody>
          <a:bodyPr wrap="none">
            <a:spAutoFit/>
          </a:bodyPr>
          <a:lstStyle/>
          <a:p>
            <a:pPr>
              <a:buNone/>
            </a:pPr>
            <a:r>
              <a:rPr lang="en-US" altLang="zh-CN" dirty="0"/>
              <a:t>Synchronous</a:t>
            </a:r>
            <a:endParaRPr lang="zh-CN" altLang="en-US" dirty="0"/>
          </a:p>
        </p:txBody>
      </p:sp>
      <p:sp>
        <p:nvSpPr>
          <p:cNvPr id="50" name="矩形 49"/>
          <p:cNvSpPr/>
          <p:nvPr/>
        </p:nvSpPr>
        <p:spPr>
          <a:xfrm>
            <a:off x="619817" y="5283868"/>
            <a:ext cx="1646605" cy="369332"/>
          </a:xfrm>
          <a:prstGeom prst="rect">
            <a:avLst/>
          </a:prstGeom>
        </p:spPr>
        <p:txBody>
          <a:bodyPr wrap="none">
            <a:spAutoFit/>
          </a:bodyPr>
          <a:lstStyle/>
          <a:p>
            <a:pPr>
              <a:buNone/>
            </a:pPr>
            <a:r>
              <a:rPr lang="en-US" altLang="zh-CN" dirty="0"/>
              <a:t>Asynchronous</a:t>
            </a:r>
            <a:endParaRPr lang="zh-CN" altLang="en-US" dirty="0"/>
          </a:p>
        </p:txBody>
      </p:sp>
    </p:spTree>
    <p:extLst>
      <p:ext uri="{BB962C8B-B14F-4D97-AF65-F5344CB8AC3E}">
        <p14:creationId xmlns:p14="http://schemas.microsoft.com/office/powerpoint/2010/main" val="34095437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6.5.1. </a:t>
            </a:r>
            <a:r>
              <a:rPr lang="en-US" altLang="zh-CN" dirty="0" err="1"/>
              <a:t>ASP.Net</a:t>
            </a:r>
            <a:r>
              <a:rPr lang="en-US" altLang="zh-CN" dirty="0"/>
              <a:t> </a:t>
            </a:r>
            <a:r>
              <a:rPr lang="zh-CN" altLang="en-US" dirty="0"/>
              <a:t>异步编程的简单解释</a:t>
            </a:r>
          </a:p>
        </p:txBody>
      </p:sp>
      <p:pic>
        <p:nvPicPr>
          <p:cNvPr id="4" name="图片 3"/>
          <p:cNvPicPr>
            <a:picLocks noChangeAspect="1"/>
          </p:cNvPicPr>
          <p:nvPr/>
        </p:nvPicPr>
        <p:blipFill>
          <a:blip r:embed="rId2"/>
          <a:stretch>
            <a:fillRect/>
          </a:stretch>
        </p:blipFill>
        <p:spPr>
          <a:xfrm>
            <a:off x="1568616" y="2709453"/>
            <a:ext cx="7562850" cy="1562100"/>
          </a:xfrm>
          <a:prstGeom prst="rect">
            <a:avLst/>
          </a:prstGeom>
        </p:spPr>
      </p:pic>
      <p:grpSp>
        <p:nvGrpSpPr>
          <p:cNvPr id="26" name="组合 25"/>
          <p:cNvGrpSpPr/>
          <p:nvPr/>
        </p:nvGrpSpPr>
        <p:grpSpPr>
          <a:xfrm>
            <a:off x="210554" y="1024758"/>
            <a:ext cx="10924672" cy="2043295"/>
            <a:chOff x="210554" y="1024758"/>
            <a:chExt cx="10924672" cy="2043295"/>
          </a:xfrm>
        </p:grpSpPr>
        <p:sp>
          <p:nvSpPr>
            <p:cNvPr id="5" name="矩形 4"/>
            <p:cNvSpPr/>
            <p:nvPr/>
          </p:nvSpPr>
          <p:spPr>
            <a:xfrm>
              <a:off x="545432" y="1024758"/>
              <a:ext cx="10589794" cy="369332"/>
            </a:xfrm>
            <a:prstGeom prst="rect">
              <a:avLst/>
            </a:prstGeom>
          </p:spPr>
          <p:txBody>
            <a:bodyPr wrap="square">
              <a:spAutoFit/>
            </a:bodyPr>
            <a:lstStyle/>
            <a:p>
              <a:pPr>
                <a:buNone/>
              </a:pPr>
              <a:r>
                <a:rPr lang="zh-CN" altLang="en-US" dirty="0">
                  <a:solidFill>
                    <a:srgbClr val="00B050"/>
                  </a:solidFill>
                  <a:latin typeface="+mj-ea"/>
                  <a:ea typeface="+mj-ea"/>
                </a:rPr>
                <a:t>通知编译器产生一个回调，用于方法体内自动创建一个 </a:t>
              </a:r>
              <a:r>
                <a:rPr lang="en-US" altLang="zh-CN" dirty="0">
                  <a:solidFill>
                    <a:srgbClr val="00B050"/>
                  </a:solidFill>
                  <a:latin typeface="+mj-ea"/>
                  <a:ea typeface="+mj-ea"/>
                </a:rPr>
                <a:t>Task&lt;</a:t>
              </a:r>
              <a:r>
                <a:rPr lang="en-US" altLang="zh-CN" dirty="0" err="1">
                  <a:solidFill>
                    <a:srgbClr val="00B050"/>
                  </a:solidFill>
                  <a:latin typeface="+mj-ea"/>
                  <a:ea typeface="+mj-ea"/>
                </a:rPr>
                <a:t>IActionResult</a:t>
              </a:r>
              <a:r>
                <a:rPr lang="en-US" altLang="zh-CN" dirty="0">
                  <a:solidFill>
                    <a:srgbClr val="00B050"/>
                  </a:solidFill>
                  <a:latin typeface="+mj-ea"/>
                  <a:ea typeface="+mj-ea"/>
                </a:rPr>
                <a:t>&gt; </a:t>
              </a:r>
              <a:r>
                <a:rPr lang="zh-CN" altLang="en-US" dirty="0">
                  <a:solidFill>
                    <a:srgbClr val="00B050"/>
                  </a:solidFill>
                  <a:latin typeface="+mj-ea"/>
                  <a:ea typeface="+mj-ea"/>
                </a:rPr>
                <a:t>对象以供返回。</a:t>
              </a:r>
            </a:p>
          </p:txBody>
        </p:sp>
        <p:sp>
          <p:nvSpPr>
            <p:cNvPr id="10" name="矩形 9"/>
            <p:cNvSpPr/>
            <p:nvPr/>
          </p:nvSpPr>
          <p:spPr>
            <a:xfrm>
              <a:off x="2725153" y="2997280"/>
              <a:ext cx="697831" cy="7077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4" name="矩形 13"/>
            <p:cNvSpPr/>
            <p:nvPr/>
          </p:nvSpPr>
          <p:spPr>
            <a:xfrm>
              <a:off x="210554" y="1049131"/>
              <a:ext cx="385010" cy="36933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cxnSp>
          <p:nvCxnSpPr>
            <p:cNvPr id="16" name="连接符: 曲线 15"/>
            <p:cNvCxnSpPr>
              <a:stCxn id="14" idx="2"/>
              <a:endCxn id="10" idx="1"/>
            </p:cNvCxnSpPr>
            <p:nvPr/>
          </p:nvCxnSpPr>
          <p:spPr>
            <a:xfrm rot="16200000" flipH="1">
              <a:off x="757004" y="1064518"/>
              <a:ext cx="1614204" cy="2322094"/>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557337" y="1812169"/>
            <a:ext cx="8142762" cy="1255884"/>
            <a:chOff x="3557337" y="1812169"/>
            <a:chExt cx="8142762" cy="1255884"/>
          </a:xfrm>
        </p:grpSpPr>
        <p:sp>
          <p:nvSpPr>
            <p:cNvPr id="6" name="矩形 5"/>
            <p:cNvSpPr/>
            <p:nvPr/>
          </p:nvSpPr>
          <p:spPr>
            <a:xfrm>
              <a:off x="6459562" y="1812169"/>
              <a:ext cx="5240537" cy="369332"/>
            </a:xfrm>
            <a:prstGeom prst="rect">
              <a:avLst/>
            </a:prstGeom>
          </p:spPr>
          <p:txBody>
            <a:bodyPr wrap="none">
              <a:spAutoFit/>
            </a:bodyPr>
            <a:lstStyle/>
            <a:p>
              <a:pPr>
                <a:buNone/>
              </a:pPr>
              <a:r>
                <a:rPr lang="zh-CN" altLang="en-US" dirty="0">
                  <a:solidFill>
                    <a:schemeClr val="bg1">
                      <a:lumMod val="60000"/>
                      <a:lumOff val="40000"/>
                    </a:schemeClr>
                  </a:solidFill>
                  <a:latin typeface="+mj-ea"/>
                  <a:ea typeface="+mj-ea"/>
                </a:rPr>
                <a:t>表示一个处理的 </a:t>
              </a:r>
              <a:r>
                <a:rPr lang="en-US" altLang="zh-CN" dirty="0" err="1">
                  <a:solidFill>
                    <a:schemeClr val="bg1">
                      <a:lumMod val="60000"/>
                      <a:lumOff val="40000"/>
                    </a:schemeClr>
                  </a:solidFill>
                  <a:latin typeface="+mj-ea"/>
                  <a:ea typeface="+mj-ea"/>
                </a:rPr>
                <a:t>IActionResult</a:t>
              </a:r>
              <a:r>
                <a:rPr lang="en-US" altLang="zh-CN" dirty="0">
                  <a:solidFill>
                    <a:schemeClr val="bg1">
                      <a:lumMod val="60000"/>
                      <a:lumOff val="40000"/>
                    </a:schemeClr>
                  </a:solidFill>
                  <a:latin typeface="+mj-ea"/>
                  <a:ea typeface="+mj-ea"/>
                </a:rPr>
                <a:t> </a:t>
              </a:r>
              <a:r>
                <a:rPr lang="zh-CN" altLang="en-US" dirty="0">
                  <a:solidFill>
                    <a:schemeClr val="bg1">
                      <a:lumMod val="60000"/>
                      <a:lumOff val="40000"/>
                    </a:schemeClr>
                  </a:solidFill>
                  <a:latin typeface="+mj-ea"/>
                  <a:ea typeface="+mj-ea"/>
                </a:rPr>
                <a:t>类型结果的任务。</a:t>
              </a:r>
            </a:p>
          </p:txBody>
        </p:sp>
        <p:sp>
          <p:nvSpPr>
            <p:cNvPr id="11" name="矩形 10"/>
            <p:cNvSpPr/>
            <p:nvPr/>
          </p:nvSpPr>
          <p:spPr>
            <a:xfrm>
              <a:off x="3557337" y="2997280"/>
              <a:ext cx="2338137" cy="70773"/>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096000" y="1835979"/>
              <a:ext cx="385010" cy="369332"/>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曲线 20"/>
            <p:cNvCxnSpPr>
              <a:stCxn id="17" idx="2"/>
              <a:endCxn id="11" idx="3"/>
            </p:cNvCxnSpPr>
            <p:nvPr/>
          </p:nvCxnSpPr>
          <p:spPr>
            <a:xfrm rot="5400000">
              <a:off x="5678312" y="2422474"/>
              <a:ext cx="827356" cy="393031"/>
            </a:xfrm>
            <a:prstGeom prst="curvedConnector2">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7241327" y="3564318"/>
            <a:ext cx="4200382" cy="1515353"/>
            <a:chOff x="7241327" y="3564318"/>
            <a:chExt cx="4200382" cy="1515353"/>
          </a:xfrm>
        </p:grpSpPr>
        <p:sp>
          <p:nvSpPr>
            <p:cNvPr id="19" name="矩形 18"/>
            <p:cNvSpPr/>
            <p:nvPr/>
          </p:nvSpPr>
          <p:spPr>
            <a:xfrm>
              <a:off x="7620000" y="4710339"/>
              <a:ext cx="385010" cy="36933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7241327" y="3564318"/>
              <a:ext cx="4200382" cy="1493520"/>
              <a:chOff x="7241327" y="3564318"/>
              <a:chExt cx="4200382" cy="1493520"/>
            </a:xfrm>
          </p:grpSpPr>
          <p:sp>
            <p:nvSpPr>
              <p:cNvPr id="8" name="矩形 7"/>
              <p:cNvSpPr/>
              <p:nvPr/>
            </p:nvSpPr>
            <p:spPr>
              <a:xfrm>
                <a:off x="7945174" y="4688506"/>
                <a:ext cx="3496535" cy="369332"/>
              </a:xfrm>
              <a:prstGeom prst="rect">
                <a:avLst/>
              </a:prstGeom>
            </p:spPr>
            <p:txBody>
              <a:bodyPr wrap="none">
                <a:spAutoFit/>
              </a:bodyPr>
              <a:lstStyle/>
              <a:p>
                <a:pPr>
                  <a:buNone/>
                </a:pPr>
                <a:r>
                  <a:rPr lang="en-US" altLang="zh-CN" dirty="0" err="1">
                    <a:solidFill>
                      <a:srgbClr val="7030A0"/>
                    </a:solidFill>
                    <a:latin typeface="+mj-ea"/>
                    <a:ea typeface="+mj-ea"/>
                  </a:rPr>
                  <a:t>ToList</a:t>
                </a:r>
                <a:r>
                  <a:rPr lang="en-US" altLang="zh-CN" dirty="0">
                    <a:solidFill>
                      <a:srgbClr val="7030A0"/>
                    </a:solidFill>
                    <a:latin typeface="+mj-ea"/>
                    <a:ea typeface="+mj-ea"/>
                  </a:rPr>
                  <a:t> </a:t>
                </a:r>
                <a:r>
                  <a:rPr lang="zh-CN" altLang="en-US" dirty="0">
                    <a:solidFill>
                      <a:srgbClr val="7030A0"/>
                    </a:solidFill>
                    <a:latin typeface="+mj-ea"/>
                    <a:ea typeface="+mj-ea"/>
                  </a:rPr>
                  <a:t>的异步版本的扩展方法。</a:t>
                </a:r>
              </a:p>
            </p:txBody>
          </p:sp>
          <p:sp>
            <p:nvSpPr>
              <p:cNvPr id="13" name="矩形 12"/>
              <p:cNvSpPr/>
              <p:nvPr/>
            </p:nvSpPr>
            <p:spPr>
              <a:xfrm>
                <a:off x="7241327" y="3564318"/>
                <a:ext cx="1619931" cy="6707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连接符: 曲线 22"/>
              <p:cNvCxnSpPr>
                <a:stCxn id="19" idx="1"/>
                <a:endCxn id="13" idx="1"/>
              </p:cNvCxnSpPr>
              <p:nvPr/>
            </p:nvCxnSpPr>
            <p:spPr>
              <a:xfrm rot="10800000">
                <a:off x="7241328" y="3597855"/>
                <a:ext cx="378673" cy="1297150"/>
              </a:xfrm>
              <a:prstGeom prst="curvedConnector3">
                <a:avLst>
                  <a:gd name="adj1" fmla="val 160369"/>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30" name="组合 29"/>
          <p:cNvGrpSpPr/>
          <p:nvPr/>
        </p:nvGrpSpPr>
        <p:grpSpPr>
          <a:xfrm>
            <a:off x="1179096" y="3560618"/>
            <a:ext cx="9732041" cy="2525013"/>
            <a:chOff x="1179096" y="3560618"/>
            <a:chExt cx="9732041" cy="2525013"/>
          </a:xfrm>
        </p:grpSpPr>
        <p:sp>
          <p:nvSpPr>
            <p:cNvPr id="7" name="矩形 6"/>
            <p:cNvSpPr/>
            <p:nvPr/>
          </p:nvSpPr>
          <p:spPr>
            <a:xfrm>
              <a:off x="1568616" y="5211224"/>
              <a:ext cx="9342521" cy="874407"/>
            </a:xfrm>
            <a:prstGeom prst="rect">
              <a:avLst/>
            </a:prstGeom>
          </p:spPr>
          <p:txBody>
            <a:bodyPr wrap="square">
              <a:spAutoFit/>
            </a:bodyPr>
            <a:lstStyle/>
            <a:p>
              <a:pPr>
                <a:lnSpc>
                  <a:spcPct val="150000"/>
                </a:lnSpc>
                <a:buNone/>
              </a:pPr>
              <a:r>
                <a:rPr lang="zh-CN" altLang="en-US" dirty="0">
                  <a:solidFill>
                    <a:srgbClr val="FF9900"/>
                  </a:solidFill>
                  <a:latin typeface="微软雅黑" panose="020B0503020204020204" pitchFamily="34" charset="-122"/>
                  <a:ea typeface="微软雅黑" panose="020B0503020204020204" pitchFamily="34" charset="-122"/>
                </a:rPr>
                <a:t>通知编译器将方法分成两个部分，一个是从这个关键词开始到其结束的操作部分，另一个部分是插入一个回调方法，供操作结束时候调用。</a:t>
              </a:r>
            </a:p>
          </p:txBody>
        </p:sp>
        <p:sp>
          <p:nvSpPr>
            <p:cNvPr id="12" name="矩形 11"/>
            <p:cNvSpPr/>
            <p:nvPr/>
          </p:nvSpPr>
          <p:spPr>
            <a:xfrm>
              <a:off x="4092742" y="3560618"/>
              <a:ext cx="697831" cy="70773"/>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9900"/>
                </a:solidFill>
              </a:endParaRPr>
            </a:p>
          </p:txBody>
        </p:sp>
        <p:sp>
          <p:nvSpPr>
            <p:cNvPr id="18" name="矩形 17"/>
            <p:cNvSpPr/>
            <p:nvPr/>
          </p:nvSpPr>
          <p:spPr>
            <a:xfrm>
              <a:off x="1179096" y="5333158"/>
              <a:ext cx="385010" cy="369332"/>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9900"/>
                </a:solidFill>
              </a:endParaRPr>
            </a:p>
          </p:txBody>
        </p:sp>
        <p:cxnSp>
          <p:nvCxnSpPr>
            <p:cNvPr id="25" name="连接符: 曲线 24"/>
            <p:cNvCxnSpPr>
              <a:stCxn id="18" idx="0"/>
              <a:endCxn id="12" idx="1"/>
            </p:cNvCxnSpPr>
            <p:nvPr/>
          </p:nvCxnSpPr>
          <p:spPr>
            <a:xfrm rot="5400000" flipH="1" flipV="1">
              <a:off x="1863595" y="3104012"/>
              <a:ext cx="1737153" cy="2721141"/>
            </a:xfrm>
            <a:prstGeom prst="curvedConnector2">
              <a:avLst/>
            </a:prstGeom>
            <a:ln>
              <a:solidFill>
                <a:srgbClr val="FF99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7417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9B00A0A-CE21-446A-AE37-8012B940C272}"/>
              </a:ext>
            </a:extLst>
          </p:cNvPr>
          <p:cNvPicPr>
            <a:picLocks noChangeAspect="1"/>
          </p:cNvPicPr>
          <p:nvPr/>
        </p:nvPicPr>
        <p:blipFill>
          <a:blip r:embed="rId2"/>
          <a:stretch>
            <a:fillRect/>
          </a:stretch>
        </p:blipFill>
        <p:spPr>
          <a:xfrm>
            <a:off x="3712593" y="603112"/>
            <a:ext cx="3488307" cy="6157794"/>
          </a:xfrm>
          <a:prstGeom prst="rect">
            <a:avLst/>
          </a:prstGeom>
        </p:spPr>
      </p:pic>
      <p:sp>
        <p:nvSpPr>
          <p:cNvPr id="2" name="标题 1"/>
          <p:cNvSpPr>
            <a:spLocks noGrp="1"/>
          </p:cNvSpPr>
          <p:nvPr>
            <p:ph type="title"/>
          </p:nvPr>
        </p:nvSpPr>
        <p:spPr/>
        <p:txBody>
          <a:bodyPr/>
          <a:lstStyle/>
          <a:p>
            <a:r>
              <a:rPr lang="en-US" altLang="zh-CN" dirty="0">
                <a:latin typeface="+mj-ea"/>
              </a:rPr>
              <a:t>2.1. </a:t>
            </a:r>
            <a:r>
              <a:rPr lang="en-US" altLang="zh-CN" dirty="0" err="1">
                <a:latin typeface="+mj-ea"/>
              </a:rPr>
              <a:t>ASP.Net</a:t>
            </a:r>
            <a:r>
              <a:rPr lang="en-US" altLang="zh-CN" dirty="0">
                <a:latin typeface="+mj-ea"/>
              </a:rPr>
              <a:t> Core MVC </a:t>
            </a:r>
            <a:r>
              <a:rPr lang="zh-CN" altLang="en-US" dirty="0">
                <a:latin typeface="+mj-ea"/>
              </a:rPr>
              <a:t>一般结构</a:t>
            </a:r>
          </a:p>
        </p:txBody>
      </p:sp>
      <p:cxnSp>
        <p:nvCxnSpPr>
          <p:cNvPr id="7" name="直接连接符 6"/>
          <p:cNvCxnSpPr>
            <a:cxnSpLocks/>
          </p:cNvCxnSpPr>
          <p:nvPr/>
        </p:nvCxnSpPr>
        <p:spPr>
          <a:xfrm>
            <a:off x="3858415" y="6146001"/>
            <a:ext cx="3721104" cy="15901"/>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7638106" y="5986463"/>
            <a:ext cx="3353091" cy="859977"/>
          </a:xfrm>
          <a:prstGeom prst="rect">
            <a:avLst/>
          </a:prstGeom>
        </p:spPr>
      </p:pic>
      <p:grpSp>
        <p:nvGrpSpPr>
          <p:cNvPr id="9" name="组合 8"/>
          <p:cNvGrpSpPr/>
          <p:nvPr/>
        </p:nvGrpSpPr>
        <p:grpSpPr>
          <a:xfrm>
            <a:off x="4149896" y="1465668"/>
            <a:ext cx="7092850" cy="952123"/>
            <a:chOff x="4358810" y="2366456"/>
            <a:chExt cx="7092850" cy="952123"/>
          </a:xfrm>
        </p:grpSpPr>
        <p:grpSp>
          <p:nvGrpSpPr>
            <p:cNvPr id="10" name="组合 9"/>
            <p:cNvGrpSpPr/>
            <p:nvPr/>
          </p:nvGrpSpPr>
          <p:grpSpPr>
            <a:xfrm>
              <a:off x="4358810" y="2366456"/>
              <a:ext cx="3830121" cy="702166"/>
              <a:chOff x="4368798" y="2523222"/>
              <a:chExt cx="3830121" cy="702166"/>
            </a:xfrm>
          </p:grpSpPr>
          <p:cxnSp>
            <p:nvCxnSpPr>
              <p:cNvPr id="12" name="直接连接符 11"/>
              <p:cNvCxnSpPr/>
              <p:nvPr/>
            </p:nvCxnSpPr>
            <p:spPr>
              <a:xfrm>
                <a:off x="4368798" y="2523222"/>
                <a:ext cx="2657033" cy="1590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曲线连接符 11"/>
              <p:cNvCxnSpPr/>
              <p:nvPr/>
            </p:nvCxnSpPr>
            <p:spPr>
              <a:xfrm rot="10800000">
                <a:off x="7016597" y="2531173"/>
                <a:ext cx="1182322" cy="694215"/>
              </a:xfrm>
              <a:prstGeom prst="curvedConnector3">
                <a:avLst>
                  <a:gd name="adj1" fmla="val 5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a:blip r:embed="rId4"/>
            <a:stretch>
              <a:fillRect/>
            </a:stretch>
          </p:blipFill>
          <p:spPr>
            <a:xfrm>
              <a:off x="8098569" y="2818664"/>
              <a:ext cx="3353091" cy="499915"/>
            </a:xfrm>
            <a:prstGeom prst="rect">
              <a:avLst/>
            </a:prstGeom>
          </p:spPr>
        </p:pic>
      </p:grpSp>
      <p:grpSp>
        <p:nvGrpSpPr>
          <p:cNvPr id="14" name="组合 13"/>
          <p:cNvGrpSpPr/>
          <p:nvPr/>
        </p:nvGrpSpPr>
        <p:grpSpPr>
          <a:xfrm>
            <a:off x="727168" y="2997706"/>
            <a:ext cx="5572339" cy="1619561"/>
            <a:chOff x="1411503" y="1476948"/>
            <a:chExt cx="5572339" cy="1619561"/>
          </a:xfrm>
        </p:grpSpPr>
        <p:cxnSp>
          <p:nvCxnSpPr>
            <p:cNvPr id="15" name="直接连接符 14"/>
            <p:cNvCxnSpPr/>
            <p:nvPr/>
          </p:nvCxnSpPr>
          <p:spPr>
            <a:xfrm>
              <a:off x="4326809" y="3080608"/>
              <a:ext cx="2657033" cy="159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曲线连接符 14"/>
            <p:cNvCxnSpPr/>
            <p:nvPr/>
          </p:nvCxnSpPr>
          <p:spPr>
            <a:xfrm>
              <a:off x="2810060" y="1712400"/>
              <a:ext cx="1496080" cy="1368207"/>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5"/>
            <a:stretch>
              <a:fillRect/>
            </a:stretch>
          </p:blipFill>
          <p:spPr>
            <a:xfrm>
              <a:off x="1411503" y="1476948"/>
              <a:ext cx="1511939" cy="493819"/>
            </a:xfrm>
            <a:prstGeom prst="rect">
              <a:avLst/>
            </a:prstGeom>
          </p:spPr>
        </p:pic>
      </p:grpSp>
      <p:grpSp>
        <p:nvGrpSpPr>
          <p:cNvPr id="18" name="组合 17"/>
          <p:cNvGrpSpPr/>
          <p:nvPr/>
        </p:nvGrpSpPr>
        <p:grpSpPr>
          <a:xfrm>
            <a:off x="477851" y="3660577"/>
            <a:ext cx="5821656" cy="1303600"/>
            <a:chOff x="1170001" y="2548790"/>
            <a:chExt cx="5821656" cy="1303600"/>
          </a:xfrm>
        </p:grpSpPr>
        <p:cxnSp>
          <p:nvCxnSpPr>
            <p:cNvPr id="19" name="直接连接符 18"/>
            <p:cNvCxnSpPr/>
            <p:nvPr/>
          </p:nvCxnSpPr>
          <p:spPr>
            <a:xfrm>
              <a:off x="4334624" y="3836489"/>
              <a:ext cx="2657033" cy="1590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曲线连接符 18"/>
            <p:cNvCxnSpPr/>
            <p:nvPr/>
          </p:nvCxnSpPr>
          <p:spPr>
            <a:xfrm>
              <a:off x="2404084" y="2828218"/>
              <a:ext cx="1909873" cy="1024172"/>
            </a:xfrm>
            <a:prstGeom prst="curved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6"/>
            <a:stretch>
              <a:fillRect/>
            </a:stretch>
          </p:blipFill>
          <p:spPr>
            <a:xfrm>
              <a:off x="1170001" y="2548790"/>
              <a:ext cx="1505843" cy="499915"/>
            </a:xfrm>
            <a:prstGeom prst="rect">
              <a:avLst/>
            </a:prstGeom>
          </p:spPr>
        </p:pic>
      </p:grpSp>
      <p:grpSp>
        <p:nvGrpSpPr>
          <p:cNvPr id="22" name="组合 21"/>
          <p:cNvGrpSpPr/>
          <p:nvPr/>
        </p:nvGrpSpPr>
        <p:grpSpPr>
          <a:xfrm>
            <a:off x="138541" y="4641373"/>
            <a:ext cx="6160966" cy="672569"/>
            <a:chOff x="835287" y="3876687"/>
            <a:chExt cx="6160966" cy="672569"/>
          </a:xfrm>
        </p:grpSpPr>
        <p:grpSp>
          <p:nvGrpSpPr>
            <p:cNvPr id="23" name="组合 22"/>
            <p:cNvGrpSpPr/>
            <p:nvPr/>
          </p:nvGrpSpPr>
          <p:grpSpPr>
            <a:xfrm>
              <a:off x="1922923" y="4126645"/>
              <a:ext cx="5073330" cy="422611"/>
              <a:chOff x="1931833" y="3573166"/>
              <a:chExt cx="5073330" cy="422611"/>
            </a:xfrm>
          </p:grpSpPr>
          <p:cxnSp>
            <p:nvCxnSpPr>
              <p:cNvPr id="25" name="直接连接符 24"/>
              <p:cNvCxnSpPr/>
              <p:nvPr/>
            </p:nvCxnSpPr>
            <p:spPr>
              <a:xfrm>
                <a:off x="4348130" y="3979876"/>
                <a:ext cx="2657033" cy="15901"/>
              </a:xfrm>
              <a:prstGeom prst="line">
                <a:avLst/>
              </a:prstGeom>
              <a:ln w="28575">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曲线连接符 24"/>
              <p:cNvCxnSpPr/>
              <p:nvPr/>
            </p:nvCxnSpPr>
            <p:spPr>
              <a:xfrm>
                <a:off x="1931833" y="3573166"/>
                <a:ext cx="2407062" cy="414660"/>
              </a:xfrm>
              <a:prstGeom prst="curvedConnector3">
                <a:avLst/>
              </a:prstGeom>
              <a:ln w="285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4" name="图片 23"/>
            <p:cNvPicPr>
              <a:picLocks noChangeAspect="1"/>
            </p:cNvPicPr>
            <p:nvPr/>
          </p:nvPicPr>
          <p:blipFill>
            <a:blip r:embed="rId7"/>
            <a:stretch>
              <a:fillRect/>
            </a:stretch>
          </p:blipFill>
          <p:spPr>
            <a:xfrm>
              <a:off x="835287" y="3876687"/>
              <a:ext cx="1505843" cy="499915"/>
            </a:xfrm>
            <a:prstGeom prst="rect">
              <a:avLst/>
            </a:prstGeom>
          </p:spPr>
        </p:pic>
      </p:grpSp>
      <p:grpSp>
        <p:nvGrpSpPr>
          <p:cNvPr id="27" name="组合 26"/>
          <p:cNvGrpSpPr/>
          <p:nvPr/>
        </p:nvGrpSpPr>
        <p:grpSpPr>
          <a:xfrm>
            <a:off x="4149896" y="2853241"/>
            <a:ext cx="8285280" cy="1120156"/>
            <a:chOff x="4313957" y="4343072"/>
            <a:chExt cx="8285280" cy="1120156"/>
          </a:xfrm>
        </p:grpSpPr>
        <p:grpSp>
          <p:nvGrpSpPr>
            <p:cNvPr id="28" name="组合 27"/>
            <p:cNvGrpSpPr/>
            <p:nvPr/>
          </p:nvGrpSpPr>
          <p:grpSpPr>
            <a:xfrm>
              <a:off x="4313957" y="4343072"/>
              <a:ext cx="3898533" cy="803673"/>
              <a:chOff x="4383749" y="2670032"/>
              <a:chExt cx="3898533" cy="803673"/>
            </a:xfrm>
          </p:grpSpPr>
          <p:cxnSp>
            <p:nvCxnSpPr>
              <p:cNvPr id="30" name="直接连接符 29"/>
              <p:cNvCxnSpPr/>
              <p:nvPr/>
            </p:nvCxnSpPr>
            <p:spPr>
              <a:xfrm>
                <a:off x="4383749" y="2670032"/>
                <a:ext cx="2657033" cy="1590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曲线连接符 29"/>
              <p:cNvCxnSpPr/>
              <p:nvPr/>
            </p:nvCxnSpPr>
            <p:spPr>
              <a:xfrm rot="10800000">
                <a:off x="7040782" y="2685934"/>
                <a:ext cx="1241500" cy="787771"/>
              </a:xfrm>
              <a:prstGeom prst="curvedConnector3">
                <a:avLst>
                  <a:gd name="adj1" fmla="val 5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8"/>
            <a:stretch>
              <a:fillRect/>
            </a:stretch>
          </p:blipFill>
          <p:spPr>
            <a:xfrm>
              <a:off x="8124385" y="4969409"/>
              <a:ext cx="4474852" cy="493819"/>
            </a:xfrm>
            <a:prstGeom prst="rect">
              <a:avLst/>
            </a:prstGeom>
          </p:spPr>
        </p:pic>
      </p:grpSp>
      <p:cxnSp>
        <p:nvCxnSpPr>
          <p:cNvPr id="34" name="直接连接符 33"/>
          <p:cNvCxnSpPr>
            <a:cxnSpLocks/>
          </p:cNvCxnSpPr>
          <p:nvPr/>
        </p:nvCxnSpPr>
        <p:spPr>
          <a:xfrm>
            <a:off x="3858413" y="6687047"/>
            <a:ext cx="3721104" cy="23698"/>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DAB6A1C-9E3F-4AB6-90C4-24CA427727E3}"/>
              </a:ext>
            </a:extLst>
          </p:cNvPr>
          <p:cNvCxnSpPr>
            <a:cxnSpLocks/>
          </p:cNvCxnSpPr>
          <p:nvPr/>
        </p:nvCxnSpPr>
        <p:spPr>
          <a:xfrm>
            <a:off x="3858414" y="6472068"/>
            <a:ext cx="3721104" cy="23698"/>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6465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6.6. </a:t>
            </a:r>
            <a:r>
              <a:rPr lang="zh-CN" altLang="en-US" dirty="0"/>
              <a:t>关于控制器：处理请求和响应匹配，而不是逻辑处理</a:t>
            </a:r>
          </a:p>
        </p:txBody>
      </p:sp>
      <p:graphicFrame>
        <p:nvGraphicFramePr>
          <p:cNvPr id="3" name="表格 2"/>
          <p:cNvGraphicFramePr>
            <a:graphicFrameLocks noGrp="1"/>
          </p:cNvGraphicFramePr>
          <p:nvPr>
            <p:extLst>
              <p:ext uri="{D42A27DB-BD31-4B8C-83A1-F6EECF244321}">
                <p14:modId xmlns:p14="http://schemas.microsoft.com/office/powerpoint/2010/main" val="2201789751"/>
              </p:ext>
            </p:extLst>
          </p:nvPr>
        </p:nvGraphicFramePr>
        <p:xfrm>
          <a:off x="473724" y="1222871"/>
          <a:ext cx="11281274" cy="3104200"/>
        </p:xfrm>
        <a:graphic>
          <a:graphicData uri="http://schemas.openxmlformats.org/drawingml/2006/table">
            <a:tbl>
              <a:tblPr firstRow="1" bandRow="1">
                <a:effectLst/>
                <a:tableStyleId>{5C22544A-7EE6-4342-B048-85BDC9FD1C3A}</a:tableStyleId>
              </a:tblPr>
              <a:tblGrid>
                <a:gridCol w="1393176">
                  <a:extLst>
                    <a:ext uri="{9D8B030D-6E8A-4147-A177-3AD203B41FA5}">
                      <a16:colId xmlns:a16="http://schemas.microsoft.com/office/drawing/2014/main" val="20000"/>
                    </a:ext>
                  </a:extLst>
                </a:gridCol>
                <a:gridCol w="9888098">
                  <a:extLst>
                    <a:ext uri="{9D8B030D-6E8A-4147-A177-3AD203B41FA5}">
                      <a16:colId xmlns:a16="http://schemas.microsoft.com/office/drawing/2014/main" val="20001"/>
                    </a:ext>
                  </a:extLst>
                </a:gridCol>
              </a:tblGrid>
              <a:tr h="1661843">
                <a:tc>
                  <a:txBody>
                    <a:bodyPr/>
                    <a:lstStyle/>
                    <a:p>
                      <a:pPr algn="r"/>
                      <a:r>
                        <a:rPr lang="zh-CN" altLang="en-US" sz="1800" b="1" dirty="0">
                          <a:solidFill>
                            <a:schemeClr val="bg1">
                              <a:lumMod val="50000"/>
                            </a:schemeClr>
                          </a:solidFill>
                          <a:latin typeface="+mj-ea"/>
                          <a:ea typeface="+mj-ea"/>
                        </a:rPr>
                        <a:t>职责：</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将前端（浏览器）的请求即用户输入，转换成可以由逻辑组件所使用的对象（实体模型对象）；</a:t>
                      </a:r>
                      <a:endParaRPr lang="en-US" altLang="zh-CN" sz="1600" b="0" dirty="0">
                        <a:solidFill>
                          <a:schemeClr val="bg1">
                            <a:lumMod val="50000"/>
                          </a:schemeClr>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将逻辑组件处理后的对象（可能不止一个）转换成一个模型（视图模型），返回给前端</a:t>
                      </a:r>
                      <a:r>
                        <a:rPr lang="en-US" altLang="zh-CN" sz="1600" b="0" dirty="0">
                          <a:solidFill>
                            <a:schemeClr val="bg1">
                              <a:lumMod val="50000"/>
                            </a:schemeClr>
                          </a:solidFill>
                          <a:latin typeface="+mj-ea"/>
                          <a:ea typeface="+mj-ea"/>
                        </a:rPr>
                        <a:t>UI</a:t>
                      </a:r>
                      <a:r>
                        <a:rPr lang="zh-CN" altLang="en-US" sz="1600" b="0" dirty="0">
                          <a:solidFill>
                            <a:schemeClr val="bg1">
                              <a:lumMod val="50000"/>
                            </a:schemeClr>
                          </a:solidFill>
                          <a:latin typeface="+mj-ea"/>
                          <a:ea typeface="+mj-ea"/>
                        </a:rPr>
                        <a:t>进行处理；</a:t>
                      </a:r>
                      <a:endParaRPr lang="en-US" altLang="zh-CN" sz="1600" b="0" dirty="0">
                        <a:solidFill>
                          <a:schemeClr val="bg1">
                            <a:lumMod val="50000"/>
                          </a:schemeClr>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将视图模型无法满足前端需求的其它数据，使用</a:t>
                      </a:r>
                      <a:r>
                        <a:rPr lang="en-US" altLang="zh-CN" sz="1600" b="0" dirty="0" err="1">
                          <a:solidFill>
                            <a:schemeClr val="bg1">
                              <a:lumMod val="50000"/>
                            </a:schemeClr>
                          </a:solidFill>
                          <a:latin typeface="+mj-ea"/>
                          <a:ea typeface="+mj-ea"/>
                        </a:rPr>
                        <a:t>ViewBag</a:t>
                      </a:r>
                      <a:r>
                        <a:rPr lang="zh-CN" altLang="en-US" sz="1600" b="0" dirty="0">
                          <a:solidFill>
                            <a:schemeClr val="bg1">
                              <a:lumMod val="50000"/>
                            </a:schemeClr>
                          </a:solidFill>
                          <a:latin typeface="+mj-ea"/>
                          <a:ea typeface="+mj-ea"/>
                        </a:rPr>
                        <a:t>或者</a:t>
                      </a:r>
                      <a:r>
                        <a:rPr lang="en-US" altLang="zh-CN" sz="1600" b="0" dirty="0" err="1">
                          <a:solidFill>
                            <a:schemeClr val="bg1">
                              <a:lumMod val="50000"/>
                            </a:schemeClr>
                          </a:solidFill>
                          <a:latin typeface="+mj-ea"/>
                          <a:ea typeface="+mj-ea"/>
                        </a:rPr>
                        <a:t>ViewData</a:t>
                      </a:r>
                      <a:r>
                        <a:rPr lang="zh-CN" altLang="en-US" sz="1600" b="0" dirty="0">
                          <a:solidFill>
                            <a:schemeClr val="bg1">
                              <a:lumMod val="50000"/>
                            </a:schemeClr>
                          </a:solidFill>
                          <a:latin typeface="+mj-ea"/>
                          <a:ea typeface="+mj-ea"/>
                        </a:rPr>
                        <a:t>打包返回给前端</a:t>
                      </a:r>
                      <a:r>
                        <a:rPr lang="en-US" altLang="zh-CN" sz="1600" b="0" dirty="0">
                          <a:solidFill>
                            <a:schemeClr val="bg1">
                              <a:lumMod val="50000"/>
                            </a:schemeClr>
                          </a:solidFill>
                          <a:latin typeface="+mj-ea"/>
                          <a:ea typeface="+mj-ea"/>
                        </a:rPr>
                        <a:t>UI</a:t>
                      </a:r>
                      <a:r>
                        <a:rPr lang="zh-CN" altLang="en-US" sz="1600" b="0" dirty="0">
                          <a:solidFill>
                            <a:schemeClr val="bg1">
                              <a:lumMod val="50000"/>
                            </a:schemeClr>
                          </a:solidFill>
                          <a:latin typeface="+mj-ea"/>
                          <a:ea typeface="+mj-ea"/>
                        </a:rPr>
                        <a:t>进行处理；</a:t>
                      </a:r>
                      <a:endParaRPr lang="en-US" altLang="zh-CN" sz="1600" b="0" dirty="0">
                        <a:solidFill>
                          <a:schemeClr val="bg1">
                            <a:lumMod val="50000"/>
                          </a:schemeClr>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视图模型和业务逻辑使用的实体模型不要混在一起处理。</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0">
                <a:tc>
                  <a:txBody>
                    <a:bodyPr/>
                    <a:lstStyle/>
                    <a:p>
                      <a:pPr algn="r"/>
                      <a:r>
                        <a:rPr lang="zh-CN" altLang="en-US" sz="1800" b="1" dirty="0">
                          <a:solidFill>
                            <a:schemeClr val="bg1">
                              <a:lumMod val="50000"/>
                            </a:schemeClr>
                          </a:solidFill>
                          <a:latin typeface="+mj-ea"/>
                          <a:ea typeface="+mj-ea"/>
                        </a:rPr>
                        <a:t>访问限制：</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限制前端对控制器的访问方式；</a:t>
                      </a:r>
                      <a:endParaRPr lang="en-US" altLang="zh-CN" sz="1600" b="0" dirty="0">
                        <a:solidFill>
                          <a:schemeClr val="bg1">
                            <a:lumMod val="50000"/>
                          </a:schemeClr>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限制前端对控制器的访问授权；</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7957">
                <a:tc>
                  <a:txBody>
                    <a:bodyPr/>
                    <a:lstStyle/>
                    <a:p>
                      <a:pPr algn="r"/>
                      <a:r>
                        <a:rPr lang="zh-CN" altLang="en-US" sz="1800" b="1" dirty="0">
                          <a:solidFill>
                            <a:schemeClr val="bg1">
                              <a:lumMod val="50000"/>
                            </a:schemeClr>
                          </a:solidFill>
                          <a:latin typeface="+mj-ea"/>
                          <a:ea typeface="+mj-ea"/>
                        </a:rPr>
                        <a:t>数据校验：</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避免非法对象数据存储到数据中</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6162275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6.7. </a:t>
            </a:r>
            <a:r>
              <a:rPr lang="zh-CN" altLang="en-US" dirty="0"/>
              <a:t>控制器访问限制</a:t>
            </a:r>
          </a:p>
        </p:txBody>
      </p:sp>
      <p:graphicFrame>
        <p:nvGraphicFramePr>
          <p:cNvPr id="3" name="表格 2"/>
          <p:cNvGraphicFramePr>
            <a:graphicFrameLocks noGrp="1"/>
          </p:cNvGraphicFramePr>
          <p:nvPr>
            <p:extLst>
              <p:ext uri="{D42A27DB-BD31-4B8C-83A1-F6EECF244321}">
                <p14:modId xmlns:p14="http://schemas.microsoft.com/office/powerpoint/2010/main" val="3817062819"/>
              </p:ext>
            </p:extLst>
          </p:nvPr>
        </p:nvGraphicFramePr>
        <p:xfrm>
          <a:off x="455363" y="853594"/>
          <a:ext cx="11281274" cy="2135372"/>
        </p:xfrm>
        <a:graphic>
          <a:graphicData uri="http://schemas.openxmlformats.org/drawingml/2006/table">
            <a:tbl>
              <a:tblPr firstRow="1" bandRow="1">
                <a:effectLst/>
                <a:tableStyleId>{5C22544A-7EE6-4342-B048-85BDC9FD1C3A}</a:tableStyleId>
              </a:tblPr>
              <a:tblGrid>
                <a:gridCol w="2117076">
                  <a:extLst>
                    <a:ext uri="{9D8B030D-6E8A-4147-A177-3AD203B41FA5}">
                      <a16:colId xmlns:a16="http://schemas.microsoft.com/office/drawing/2014/main" val="20000"/>
                    </a:ext>
                  </a:extLst>
                </a:gridCol>
                <a:gridCol w="9164198">
                  <a:extLst>
                    <a:ext uri="{9D8B030D-6E8A-4147-A177-3AD203B41FA5}">
                      <a16:colId xmlns:a16="http://schemas.microsoft.com/office/drawing/2014/main" val="20001"/>
                    </a:ext>
                  </a:extLst>
                </a:gridCol>
              </a:tblGrid>
              <a:tr h="540615">
                <a:tc>
                  <a:txBody>
                    <a:bodyPr/>
                    <a:lstStyle/>
                    <a:p>
                      <a:pPr algn="r"/>
                      <a:r>
                        <a:rPr lang="en-US" altLang="zh-CN" sz="1800" b="0" dirty="0" err="1">
                          <a:solidFill>
                            <a:schemeClr val="bg1">
                              <a:lumMod val="50000"/>
                            </a:schemeClr>
                          </a:solidFill>
                          <a:latin typeface="+mj-ea"/>
                          <a:ea typeface="+mj-ea"/>
                        </a:rPr>
                        <a:t>HttpPost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用于限制</a:t>
                      </a:r>
                      <a:r>
                        <a:rPr lang="en-US" altLang="zh-CN" sz="1800" b="0" dirty="0">
                          <a:solidFill>
                            <a:schemeClr val="bg1">
                              <a:lumMod val="50000"/>
                            </a:schemeClr>
                          </a:solidFill>
                          <a:latin typeface="+mj-ea"/>
                          <a:ea typeface="+mj-ea"/>
                        </a:rPr>
                        <a:t>Action</a:t>
                      </a:r>
                      <a:r>
                        <a:rPr lang="zh-CN" altLang="en-US" sz="1800" b="0" dirty="0">
                          <a:solidFill>
                            <a:schemeClr val="bg1">
                              <a:lumMod val="50000"/>
                            </a:schemeClr>
                          </a:solidFill>
                          <a:latin typeface="+mj-ea"/>
                          <a:ea typeface="+mj-ea"/>
                        </a:rPr>
                        <a:t>方法只接受前端 </a:t>
                      </a:r>
                      <a:r>
                        <a:rPr lang="en-US" altLang="zh-CN" sz="1800" b="0" dirty="0">
                          <a:solidFill>
                            <a:schemeClr val="bg1">
                              <a:lumMod val="50000"/>
                            </a:schemeClr>
                          </a:solidFill>
                          <a:latin typeface="+mj-ea"/>
                          <a:ea typeface="+mj-ea"/>
                        </a:rPr>
                        <a:t>HTTP Post </a:t>
                      </a:r>
                      <a:r>
                        <a:rPr lang="zh-CN" altLang="en-US" sz="1800" b="0" dirty="0">
                          <a:solidFill>
                            <a:schemeClr val="bg1">
                              <a:lumMod val="50000"/>
                            </a:schemeClr>
                          </a:solidFill>
                          <a:latin typeface="+mj-ea"/>
                          <a:ea typeface="+mj-ea"/>
                        </a:rPr>
                        <a:t>方式提交的请求；</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8843">
                <a:tc>
                  <a:txBody>
                    <a:bodyPr/>
                    <a:lstStyle/>
                    <a:p>
                      <a:pPr algn="r"/>
                      <a:r>
                        <a:rPr lang="en-US" altLang="zh-CN" sz="1800" b="0" dirty="0" err="1">
                          <a:solidFill>
                            <a:schemeClr val="bg1">
                              <a:lumMod val="50000"/>
                            </a:schemeClr>
                          </a:solidFill>
                          <a:latin typeface="+mj-ea"/>
                          <a:ea typeface="+mj-ea"/>
                        </a:rPr>
                        <a:t>HttpGet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用于限制</a:t>
                      </a:r>
                      <a:r>
                        <a:rPr lang="en-US" altLang="zh-CN" sz="1800" b="0" dirty="0">
                          <a:solidFill>
                            <a:schemeClr val="bg1">
                              <a:lumMod val="50000"/>
                            </a:schemeClr>
                          </a:solidFill>
                          <a:latin typeface="+mj-ea"/>
                          <a:ea typeface="+mj-ea"/>
                        </a:rPr>
                        <a:t>Action</a:t>
                      </a:r>
                      <a:r>
                        <a:rPr lang="zh-CN" altLang="en-US" sz="1800" b="0" dirty="0">
                          <a:solidFill>
                            <a:schemeClr val="bg1">
                              <a:lumMod val="50000"/>
                            </a:schemeClr>
                          </a:solidFill>
                          <a:latin typeface="+mj-ea"/>
                          <a:ea typeface="+mj-ea"/>
                        </a:rPr>
                        <a:t>方法只接受前端 </a:t>
                      </a:r>
                      <a:r>
                        <a:rPr lang="en-US" altLang="zh-CN" sz="1800" b="0" dirty="0">
                          <a:solidFill>
                            <a:schemeClr val="bg1">
                              <a:lumMod val="50000"/>
                            </a:schemeClr>
                          </a:solidFill>
                          <a:latin typeface="+mj-ea"/>
                          <a:ea typeface="+mj-ea"/>
                        </a:rPr>
                        <a:t>HTTP Get </a:t>
                      </a:r>
                      <a:r>
                        <a:rPr lang="zh-CN" altLang="en-US" sz="1800" b="0" dirty="0">
                          <a:solidFill>
                            <a:schemeClr val="bg1">
                              <a:lumMod val="50000"/>
                            </a:schemeClr>
                          </a:solidFill>
                          <a:latin typeface="+mj-ea"/>
                          <a:ea typeface="+mj-ea"/>
                        </a:rPr>
                        <a:t>方式提交的请求；</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7957">
                <a:tc>
                  <a:txBody>
                    <a:bodyPr/>
                    <a:lstStyle/>
                    <a:p>
                      <a:pPr algn="r"/>
                      <a:r>
                        <a:rPr lang="en-US" altLang="zh-CN" sz="1800" b="0" dirty="0" err="1">
                          <a:solidFill>
                            <a:schemeClr val="bg1">
                              <a:lumMod val="50000"/>
                            </a:schemeClr>
                          </a:solidFill>
                          <a:latin typeface="+mj-ea"/>
                          <a:ea typeface="+mj-ea"/>
                        </a:rPr>
                        <a:t>HttpDelete</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用于限制</a:t>
                      </a:r>
                      <a:r>
                        <a:rPr lang="en-US" altLang="zh-CN" sz="1800" b="0" dirty="0">
                          <a:solidFill>
                            <a:schemeClr val="bg1">
                              <a:lumMod val="50000"/>
                            </a:schemeClr>
                          </a:solidFill>
                          <a:latin typeface="+mj-ea"/>
                          <a:ea typeface="+mj-ea"/>
                        </a:rPr>
                        <a:t>Action</a:t>
                      </a:r>
                      <a:r>
                        <a:rPr lang="zh-CN" altLang="en-US" sz="1800" b="0" dirty="0">
                          <a:solidFill>
                            <a:schemeClr val="bg1">
                              <a:lumMod val="50000"/>
                            </a:schemeClr>
                          </a:solidFill>
                          <a:latin typeface="+mj-ea"/>
                          <a:ea typeface="+mj-ea"/>
                        </a:rPr>
                        <a:t>方法只接受前端 </a:t>
                      </a:r>
                      <a:r>
                        <a:rPr lang="en-US" altLang="zh-CN" sz="1800" b="0" dirty="0">
                          <a:solidFill>
                            <a:schemeClr val="bg1">
                              <a:lumMod val="50000"/>
                            </a:schemeClr>
                          </a:solidFill>
                          <a:latin typeface="+mj-ea"/>
                          <a:ea typeface="+mj-ea"/>
                        </a:rPr>
                        <a:t>HTTP Delete </a:t>
                      </a:r>
                      <a:r>
                        <a:rPr lang="zh-CN" altLang="en-US" sz="1800" b="0" dirty="0">
                          <a:solidFill>
                            <a:schemeClr val="bg1">
                              <a:lumMod val="50000"/>
                            </a:schemeClr>
                          </a:solidFill>
                          <a:latin typeface="+mj-ea"/>
                          <a:ea typeface="+mj-ea"/>
                        </a:rPr>
                        <a:t>方式提交的请求；</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27957">
                <a:tc>
                  <a:txBody>
                    <a:bodyPr/>
                    <a:lstStyle/>
                    <a:p>
                      <a:pPr algn="r"/>
                      <a:r>
                        <a:rPr lang="en-US" altLang="zh-CN" sz="1800" b="0" dirty="0" err="1">
                          <a:solidFill>
                            <a:schemeClr val="bg1">
                              <a:lumMod val="50000"/>
                            </a:schemeClr>
                          </a:solidFill>
                          <a:latin typeface="+mj-ea"/>
                          <a:ea typeface="+mj-ea"/>
                        </a:rPr>
                        <a:t>HttpPut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用于限制</a:t>
                      </a:r>
                      <a:r>
                        <a:rPr lang="en-US" altLang="zh-CN" sz="1800" b="0" dirty="0">
                          <a:solidFill>
                            <a:schemeClr val="bg1">
                              <a:lumMod val="50000"/>
                            </a:schemeClr>
                          </a:solidFill>
                          <a:latin typeface="+mj-ea"/>
                          <a:ea typeface="+mj-ea"/>
                        </a:rPr>
                        <a:t>Action</a:t>
                      </a:r>
                      <a:r>
                        <a:rPr lang="zh-CN" altLang="en-US" sz="1800" b="0" dirty="0">
                          <a:solidFill>
                            <a:schemeClr val="bg1">
                              <a:lumMod val="50000"/>
                            </a:schemeClr>
                          </a:solidFill>
                          <a:latin typeface="+mj-ea"/>
                          <a:ea typeface="+mj-ea"/>
                        </a:rPr>
                        <a:t>方法只接受前端 </a:t>
                      </a:r>
                      <a:r>
                        <a:rPr lang="en-US" altLang="zh-CN" sz="1800" b="0" dirty="0">
                          <a:solidFill>
                            <a:schemeClr val="bg1">
                              <a:lumMod val="50000"/>
                            </a:schemeClr>
                          </a:solidFill>
                          <a:latin typeface="+mj-ea"/>
                          <a:ea typeface="+mj-ea"/>
                        </a:rPr>
                        <a:t>HTTP Put </a:t>
                      </a:r>
                      <a:r>
                        <a:rPr lang="zh-CN" altLang="en-US" sz="1800" b="0" dirty="0">
                          <a:solidFill>
                            <a:schemeClr val="bg1">
                              <a:lumMod val="50000"/>
                            </a:schemeClr>
                          </a:solidFill>
                          <a:latin typeface="+mj-ea"/>
                          <a:ea typeface="+mj-ea"/>
                        </a:rPr>
                        <a:t>方式提交的请求。</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10754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648128"/>
              </p:ext>
            </p:extLst>
          </p:nvPr>
        </p:nvGraphicFramePr>
        <p:xfrm>
          <a:off x="455363" y="3511199"/>
          <a:ext cx="11281274" cy="2135372"/>
        </p:xfrm>
        <a:graphic>
          <a:graphicData uri="http://schemas.openxmlformats.org/drawingml/2006/table">
            <a:tbl>
              <a:tblPr firstRow="1" bandRow="1">
                <a:effectLst/>
                <a:tableStyleId>{5C22544A-7EE6-4342-B048-85BDC9FD1C3A}</a:tableStyleId>
              </a:tblPr>
              <a:tblGrid>
                <a:gridCol w="2117076">
                  <a:extLst>
                    <a:ext uri="{9D8B030D-6E8A-4147-A177-3AD203B41FA5}">
                      <a16:colId xmlns:a16="http://schemas.microsoft.com/office/drawing/2014/main" val="20000"/>
                    </a:ext>
                  </a:extLst>
                </a:gridCol>
                <a:gridCol w="1830460">
                  <a:extLst>
                    <a:ext uri="{9D8B030D-6E8A-4147-A177-3AD203B41FA5}">
                      <a16:colId xmlns:a16="http://schemas.microsoft.com/office/drawing/2014/main" val="20001"/>
                    </a:ext>
                  </a:extLst>
                </a:gridCol>
                <a:gridCol w="7333738">
                  <a:extLst>
                    <a:ext uri="{9D8B030D-6E8A-4147-A177-3AD203B41FA5}">
                      <a16:colId xmlns:a16="http://schemas.microsoft.com/office/drawing/2014/main" val="533693044"/>
                    </a:ext>
                  </a:extLst>
                </a:gridCol>
              </a:tblGrid>
              <a:tr h="540615">
                <a:tc>
                  <a:txBody>
                    <a:bodyPr/>
                    <a:lstStyle/>
                    <a:p>
                      <a:pPr algn="r"/>
                      <a:r>
                        <a:rPr lang="en-US" altLang="zh-CN" sz="1800" b="0" dirty="0">
                          <a:solidFill>
                            <a:schemeClr val="bg1">
                              <a:lumMod val="50000"/>
                            </a:schemeClr>
                          </a:solidFill>
                          <a:latin typeface="+mj-ea"/>
                          <a:ea typeface="+mj-ea"/>
                        </a:rPr>
                        <a:t>Post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altLang="zh-CN" sz="1800" b="0" dirty="0">
                          <a:solidFill>
                            <a:schemeClr val="bg1">
                              <a:lumMod val="50000"/>
                            </a:schemeClr>
                          </a:solidFill>
                          <a:latin typeface="+mj-ea"/>
                          <a:ea typeface="+mj-ea"/>
                        </a:rPr>
                        <a:t>//URI</a:t>
                      </a:r>
                      <a:endParaRPr lang="zh-CN" altLang="en-US" sz="1800" b="0" dirty="0">
                        <a:solidFill>
                          <a:schemeClr val="bg1">
                            <a:lumMod val="50000"/>
                          </a:schemeClr>
                        </a:solidFill>
                        <a:latin typeface="+mj-ea"/>
                        <a:ea typeface="+mj-ea"/>
                      </a:endParaRPr>
                    </a:p>
                  </a:txBody>
                  <a:tcPr anchor="ctr">
                    <a:lnL w="12700" cmpd="sng">
                      <a:noFill/>
                    </a:lnL>
                    <a:lnR w="12700" cap="flat" cmpd="sng" algn="ctr">
                      <a:solidFill>
                        <a:schemeClr val="bg2">
                          <a:lumMod val="40000"/>
                          <a:lumOff val="60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一般用于 创建资源（数据）</a:t>
                      </a:r>
                      <a:r>
                        <a:rPr lang="en-US" altLang="zh-CN" sz="1800" b="0" dirty="0">
                          <a:solidFill>
                            <a:schemeClr val="bg1">
                              <a:lumMod val="50000"/>
                            </a:schemeClr>
                          </a:solidFill>
                          <a:latin typeface="+mj-ea"/>
                          <a:ea typeface="+mj-ea"/>
                        </a:rPr>
                        <a:t>,</a:t>
                      </a:r>
                      <a:r>
                        <a:rPr lang="zh-CN" altLang="en-US" sz="1800" b="0" dirty="0">
                          <a:solidFill>
                            <a:schemeClr val="bg1">
                              <a:lumMod val="50000"/>
                            </a:schemeClr>
                          </a:solidFill>
                          <a:latin typeface="+mj-ea"/>
                          <a:ea typeface="+mj-ea"/>
                        </a:rPr>
                        <a:t>提交请求的数据不受限制；</a:t>
                      </a:r>
                    </a:p>
                  </a:txBody>
                  <a:tcPr anchor="ctr">
                    <a:lnL w="12700" cap="flat" cmpd="sng" algn="ctr">
                      <a:solidFill>
                        <a:schemeClr val="bg2">
                          <a:lumMod val="40000"/>
                          <a:lumOff val="60000"/>
                        </a:schemeClr>
                      </a:solidFill>
                      <a:prstDash val="solid"/>
                      <a:round/>
                      <a:headEnd type="none" w="med" len="med"/>
                      <a:tailEnd type="none" w="med" len="med"/>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8843">
                <a:tc>
                  <a:txBody>
                    <a:bodyPr/>
                    <a:lstStyle/>
                    <a:p>
                      <a:pPr algn="r"/>
                      <a:r>
                        <a:rPr lang="en-US" altLang="zh-CN" sz="1800" b="0" dirty="0">
                          <a:solidFill>
                            <a:schemeClr val="bg1">
                              <a:lumMod val="50000"/>
                            </a:schemeClr>
                          </a:solidFill>
                          <a:latin typeface="+mj-ea"/>
                          <a:ea typeface="+mj-ea"/>
                        </a:rPr>
                        <a:t>Get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altLang="zh-CN" sz="1800" b="0" dirty="0">
                          <a:solidFill>
                            <a:schemeClr val="bg1">
                              <a:lumMod val="50000"/>
                            </a:schemeClr>
                          </a:solidFill>
                          <a:latin typeface="+mj-ea"/>
                          <a:ea typeface="+mj-ea"/>
                        </a:rPr>
                        <a:t>//URI/XXX</a:t>
                      </a:r>
                      <a:endParaRPr lang="zh-CN" altLang="en-US" sz="1800" b="0" dirty="0">
                        <a:solidFill>
                          <a:schemeClr val="bg1">
                            <a:lumMod val="50000"/>
                          </a:schemeClr>
                        </a:solidFill>
                        <a:latin typeface="+mj-ea"/>
                        <a:ea typeface="+mj-ea"/>
                      </a:endParaRPr>
                    </a:p>
                  </a:txBody>
                  <a:tcPr anchor="ctr">
                    <a:lnL w="12700" cmpd="sng">
                      <a:noFill/>
                    </a:lnL>
                    <a:lnR w="12700" cap="flat" cmpd="sng" algn="ctr">
                      <a:solidFill>
                        <a:schemeClr val="bg2">
                          <a:lumMod val="40000"/>
                          <a:lumOff val="60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一般用于获取资源（数据），提交请求的数据</a:t>
                      </a:r>
                      <a:r>
                        <a:rPr lang="en-US" altLang="zh-CN" sz="1800" b="0" dirty="0">
                          <a:solidFill>
                            <a:schemeClr val="bg1">
                              <a:lumMod val="50000"/>
                            </a:schemeClr>
                          </a:solidFill>
                          <a:latin typeface="+mj-ea"/>
                          <a:ea typeface="+mj-ea"/>
                        </a:rPr>
                        <a:t>&lt;=2048 bytes</a:t>
                      </a:r>
                      <a:r>
                        <a:rPr lang="zh-CN" altLang="en-US" sz="1800" b="0" dirty="0">
                          <a:solidFill>
                            <a:schemeClr val="bg1">
                              <a:lumMod val="50000"/>
                            </a:schemeClr>
                          </a:solidFill>
                          <a:latin typeface="+mj-ea"/>
                          <a:ea typeface="+mj-ea"/>
                        </a:rPr>
                        <a:t>；</a:t>
                      </a:r>
                    </a:p>
                  </a:txBody>
                  <a:tcPr anchor="ctr">
                    <a:lnL w="12700" cap="flat" cmpd="sng" algn="ctr">
                      <a:solidFill>
                        <a:schemeClr val="bg2">
                          <a:lumMod val="40000"/>
                          <a:lumOff val="60000"/>
                        </a:schemeClr>
                      </a:solidFill>
                      <a:prstDash val="solid"/>
                      <a:round/>
                      <a:headEnd type="none" w="med" len="med"/>
                      <a:tailEnd type="none" w="med" len="med"/>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7957">
                <a:tc>
                  <a:txBody>
                    <a:bodyPr/>
                    <a:lstStyle/>
                    <a:p>
                      <a:pPr algn="r"/>
                      <a:r>
                        <a:rPr lang="en-US" altLang="zh-CN" sz="1800" b="0" dirty="0">
                          <a:solidFill>
                            <a:schemeClr val="bg1">
                              <a:lumMod val="50000"/>
                            </a:schemeClr>
                          </a:solidFill>
                          <a:latin typeface="+mj-ea"/>
                          <a:ea typeface="+mj-ea"/>
                        </a:rPr>
                        <a:t>Delete</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altLang="zh-CN" sz="1800" b="0" dirty="0">
                          <a:solidFill>
                            <a:schemeClr val="bg1">
                              <a:lumMod val="50000"/>
                            </a:schemeClr>
                          </a:solidFill>
                          <a:latin typeface="+mj-ea"/>
                          <a:ea typeface="+mj-ea"/>
                        </a:rPr>
                        <a:t>//URI/XXX</a:t>
                      </a:r>
                      <a:endParaRPr lang="zh-CN" altLang="en-US" sz="1800" b="0" dirty="0">
                        <a:solidFill>
                          <a:schemeClr val="bg1">
                            <a:lumMod val="50000"/>
                          </a:schemeClr>
                        </a:solidFill>
                        <a:latin typeface="+mj-ea"/>
                        <a:ea typeface="+mj-ea"/>
                      </a:endParaRPr>
                    </a:p>
                  </a:txBody>
                  <a:tcPr anchor="ctr">
                    <a:lnL w="12700" cmpd="sng">
                      <a:noFill/>
                    </a:lnL>
                    <a:lnR w="12700" cap="flat" cmpd="sng" algn="ctr">
                      <a:solidFill>
                        <a:schemeClr val="bg2">
                          <a:lumMod val="40000"/>
                          <a:lumOff val="60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一般用于删除资源（数据）；</a:t>
                      </a:r>
                    </a:p>
                  </a:txBody>
                  <a:tcPr anchor="ctr">
                    <a:lnL w="12700" cap="flat" cmpd="sng" algn="ctr">
                      <a:solidFill>
                        <a:schemeClr val="bg2">
                          <a:lumMod val="40000"/>
                          <a:lumOff val="60000"/>
                        </a:schemeClr>
                      </a:solidFill>
                      <a:prstDash val="solid"/>
                      <a:round/>
                      <a:headEnd type="none" w="med" len="med"/>
                      <a:tailEnd type="none" w="med" len="med"/>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27957">
                <a:tc>
                  <a:txBody>
                    <a:bodyPr/>
                    <a:lstStyle/>
                    <a:p>
                      <a:pPr algn="r"/>
                      <a:r>
                        <a:rPr lang="en-US" altLang="zh-CN" sz="1800" b="0" dirty="0">
                          <a:solidFill>
                            <a:schemeClr val="bg1">
                              <a:lumMod val="50000"/>
                            </a:schemeClr>
                          </a:solidFill>
                          <a:latin typeface="+mj-ea"/>
                          <a:ea typeface="+mj-ea"/>
                        </a:rPr>
                        <a:t>Put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altLang="zh-CN" sz="1800" b="0" dirty="0">
                          <a:solidFill>
                            <a:schemeClr val="bg1">
                              <a:lumMod val="50000"/>
                            </a:schemeClr>
                          </a:solidFill>
                          <a:latin typeface="+mj-ea"/>
                          <a:ea typeface="+mj-ea"/>
                        </a:rPr>
                        <a:t>//URI/XXX</a:t>
                      </a:r>
                      <a:endParaRPr lang="zh-CN" altLang="en-US" sz="1800" b="0" dirty="0">
                        <a:solidFill>
                          <a:schemeClr val="bg1">
                            <a:lumMod val="50000"/>
                          </a:schemeClr>
                        </a:solidFill>
                        <a:latin typeface="+mj-ea"/>
                        <a:ea typeface="+mj-ea"/>
                      </a:endParaRPr>
                    </a:p>
                  </a:txBody>
                  <a:tcPr anchor="ctr">
                    <a:lnL w="12700" cmpd="sng">
                      <a:noFill/>
                    </a:lnL>
                    <a:lnR w="12700" cap="flat" cmpd="sng" algn="ctr">
                      <a:solidFill>
                        <a:schemeClr val="bg2">
                          <a:lumMod val="40000"/>
                          <a:lumOff val="60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一般用于跟新或创建资源（数据）。</a:t>
                      </a:r>
                    </a:p>
                  </a:txBody>
                  <a:tcPr anchor="ctr">
                    <a:lnL w="12700" cap="flat" cmpd="sng" algn="ctr">
                      <a:solidFill>
                        <a:schemeClr val="bg2">
                          <a:lumMod val="40000"/>
                          <a:lumOff val="60000"/>
                        </a:schemeClr>
                      </a:solidFill>
                      <a:prstDash val="solid"/>
                      <a:round/>
                      <a:headEnd type="none" w="med" len="med"/>
                      <a:tailEnd type="none" w="med" len="med"/>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107546"/>
                  </a:ext>
                </a:extLst>
              </a:tr>
            </a:tbl>
          </a:graphicData>
        </a:graphic>
      </p:graphicFrame>
    </p:spTree>
    <p:extLst>
      <p:ext uri="{BB962C8B-B14F-4D97-AF65-F5344CB8AC3E}">
        <p14:creationId xmlns:p14="http://schemas.microsoft.com/office/powerpoint/2010/main" val="225359877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8DAC9-34F6-4C3C-9E6E-7B03F335FA70}"/>
              </a:ext>
            </a:extLst>
          </p:cNvPr>
          <p:cNvSpPr>
            <a:spLocks noGrp="1"/>
          </p:cNvSpPr>
          <p:nvPr>
            <p:ph type="title"/>
          </p:nvPr>
        </p:nvSpPr>
        <p:spPr/>
        <p:txBody>
          <a:bodyPr/>
          <a:lstStyle/>
          <a:p>
            <a:r>
              <a:rPr lang="en-US" altLang="zh-CN" dirty="0"/>
              <a:t>6.7. </a:t>
            </a:r>
            <a:r>
              <a:rPr lang="zh-CN" altLang="en-US" dirty="0"/>
              <a:t>控制器访问限制（续）</a:t>
            </a:r>
          </a:p>
        </p:txBody>
      </p:sp>
      <p:pic>
        <p:nvPicPr>
          <p:cNvPr id="3" name="图片 2">
            <a:extLst>
              <a:ext uri="{FF2B5EF4-FFF2-40B4-BE49-F238E27FC236}">
                <a16:creationId xmlns:a16="http://schemas.microsoft.com/office/drawing/2014/main" id="{34F7BF3B-9455-4D7E-ADBD-07AF9BF45110}"/>
              </a:ext>
            </a:extLst>
          </p:cNvPr>
          <p:cNvPicPr>
            <a:picLocks noChangeAspect="1"/>
          </p:cNvPicPr>
          <p:nvPr/>
        </p:nvPicPr>
        <p:blipFill>
          <a:blip r:embed="rId2"/>
          <a:stretch>
            <a:fillRect/>
          </a:stretch>
        </p:blipFill>
        <p:spPr>
          <a:xfrm>
            <a:off x="7244022" y="1020195"/>
            <a:ext cx="4631618" cy="4920417"/>
          </a:xfrm>
          <a:prstGeom prst="rect">
            <a:avLst/>
          </a:prstGeom>
        </p:spPr>
      </p:pic>
      <p:pic>
        <p:nvPicPr>
          <p:cNvPr id="4" name="图片 3">
            <a:extLst>
              <a:ext uri="{FF2B5EF4-FFF2-40B4-BE49-F238E27FC236}">
                <a16:creationId xmlns:a16="http://schemas.microsoft.com/office/drawing/2014/main" id="{6FE8031C-B37F-45D7-9629-AD6378DE8F73}"/>
              </a:ext>
            </a:extLst>
          </p:cNvPr>
          <p:cNvPicPr>
            <a:picLocks noChangeAspect="1"/>
          </p:cNvPicPr>
          <p:nvPr/>
        </p:nvPicPr>
        <p:blipFill>
          <a:blip r:embed="rId3"/>
          <a:stretch>
            <a:fillRect/>
          </a:stretch>
        </p:blipFill>
        <p:spPr>
          <a:xfrm>
            <a:off x="370541" y="1020195"/>
            <a:ext cx="6716190" cy="4920417"/>
          </a:xfrm>
          <a:prstGeom prst="rect">
            <a:avLst/>
          </a:prstGeom>
        </p:spPr>
      </p:pic>
      <p:sp>
        <p:nvSpPr>
          <p:cNvPr id="6" name="矩形 5">
            <a:extLst>
              <a:ext uri="{FF2B5EF4-FFF2-40B4-BE49-F238E27FC236}">
                <a16:creationId xmlns:a16="http://schemas.microsoft.com/office/drawing/2014/main" id="{DF86DC54-0306-4F55-8591-E40995BD60C5}"/>
              </a:ext>
            </a:extLst>
          </p:cNvPr>
          <p:cNvSpPr/>
          <p:nvPr/>
        </p:nvSpPr>
        <p:spPr>
          <a:xfrm>
            <a:off x="1625600" y="3304988"/>
            <a:ext cx="1386541" cy="239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621109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在 </a:t>
            </a:r>
            <a:r>
              <a:rPr lang="en-US" altLang="zh-CN" dirty="0"/>
              <a:t>IIS </a:t>
            </a:r>
            <a:r>
              <a:rPr lang="zh-CN" altLang="en-US" dirty="0"/>
              <a:t>中发布项目</a:t>
            </a:r>
          </a:p>
        </p:txBody>
      </p:sp>
      <p:pic>
        <p:nvPicPr>
          <p:cNvPr id="3" name="图片 2"/>
          <p:cNvPicPr>
            <a:picLocks noChangeAspect="1"/>
          </p:cNvPicPr>
          <p:nvPr/>
        </p:nvPicPr>
        <p:blipFill>
          <a:blip r:embed="rId2"/>
          <a:stretch>
            <a:fillRect/>
          </a:stretch>
        </p:blipFill>
        <p:spPr>
          <a:xfrm>
            <a:off x="420630" y="996042"/>
            <a:ext cx="3855968" cy="5453744"/>
          </a:xfrm>
          <a:prstGeom prst="rect">
            <a:avLst/>
          </a:prstGeom>
        </p:spPr>
      </p:pic>
      <p:pic>
        <p:nvPicPr>
          <p:cNvPr id="4" name="图片 3"/>
          <p:cNvPicPr>
            <a:picLocks noChangeAspect="1"/>
          </p:cNvPicPr>
          <p:nvPr/>
        </p:nvPicPr>
        <p:blipFill>
          <a:blip r:embed="rId3"/>
          <a:stretch>
            <a:fillRect/>
          </a:stretch>
        </p:blipFill>
        <p:spPr>
          <a:xfrm>
            <a:off x="4468584" y="996042"/>
            <a:ext cx="7390657" cy="4060372"/>
          </a:xfrm>
          <a:prstGeom prst="rect">
            <a:avLst/>
          </a:prstGeom>
        </p:spPr>
      </p:pic>
      <p:pic>
        <p:nvPicPr>
          <p:cNvPr id="5" name="图片 4"/>
          <p:cNvPicPr>
            <a:picLocks noChangeAspect="1"/>
          </p:cNvPicPr>
          <p:nvPr/>
        </p:nvPicPr>
        <p:blipFill>
          <a:blip r:embed="rId4"/>
          <a:stretch>
            <a:fillRect/>
          </a:stretch>
        </p:blipFill>
        <p:spPr>
          <a:xfrm>
            <a:off x="5459186" y="2460645"/>
            <a:ext cx="3853780" cy="4185084"/>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stretch>
            <a:fillRect/>
          </a:stretch>
        </p:blipFill>
        <p:spPr>
          <a:xfrm>
            <a:off x="8163912" y="3392735"/>
            <a:ext cx="2478198" cy="31282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3280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651" t="-85" r="651" b="6258"/>
          <a:stretch/>
        </p:blipFill>
        <p:spPr>
          <a:xfrm>
            <a:off x="8713159" y="732719"/>
            <a:ext cx="3344130" cy="6016423"/>
          </a:xfrm>
          <a:prstGeom prst="rect">
            <a:avLst/>
          </a:prstGeom>
        </p:spPr>
      </p:pic>
      <p:sp>
        <p:nvSpPr>
          <p:cNvPr id="2" name="标题 1"/>
          <p:cNvSpPr>
            <a:spLocks noGrp="1"/>
          </p:cNvSpPr>
          <p:nvPr>
            <p:ph type="title"/>
          </p:nvPr>
        </p:nvSpPr>
        <p:spPr/>
        <p:txBody>
          <a:bodyPr/>
          <a:lstStyle/>
          <a:p>
            <a:r>
              <a:rPr lang="en-US" altLang="zh-CN" dirty="0"/>
              <a:t>7. </a:t>
            </a:r>
            <a:r>
              <a:rPr lang="zh-CN" altLang="en-US" dirty="0"/>
              <a:t>在 </a:t>
            </a:r>
            <a:r>
              <a:rPr lang="en-US" altLang="zh-CN" dirty="0"/>
              <a:t>IIS </a:t>
            </a:r>
            <a:r>
              <a:rPr lang="zh-CN" altLang="en-US" dirty="0"/>
              <a:t>中发布项目（续）</a:t>
            </a:r>
          </a:p>
        </p:txBody>
      </p:sp>
      <p:pic>
        <p:nvPicPr>
          <p:cNvPr id="3" name="图片 2"/>
          <p:cNvPicPr>
            <a:picLocks noChangeAspect="1"/>
          </p:cNvPicPr>
          <p:nvPr/>
        </p:nvPicPr>
        <p:blipFill>
          <a:blip r:embed="rId3"/>
          <a:stretch>
            <a:fillRect/>
          </a:stretch>
        </p:blipFill>
        <p:spPr>
          <a:xfrm>
            <a:off x="6353854" y="1121229"/>
            <a:ext cx="3077103" cy="5584371"/>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a:stretch>
            <a:fillRect/>
          </a:stretch>
        </p:blipFill>
        <p:spPr>
          <a:xfrm>
            <a:off x="277585" y="1122742"/>
            <a:ext cx="5776231" cy="55828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7886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E6B71-71D7-4CF0-8913-0B9A6782C488}"/>
              </a:ext>
            </a:extLst>
          </p:cNvPr>
          <p:cNvSpPr>
            <a:spLocks noGrp="1"/>
          </p:cNvSpPr>
          <p:nvPr>
            <p:ph type="title"/>
          </p:nvPr>
        </p:nvSpPr>
        <p:spPr/>
        <p:txBody>
          <a:bodyPr/>
          <a:lstStyle/>
          <a:p>
            <a:r>
              <a:rPr lang="en-US" altLang="zh-CN" dirty="0"/>
              <a:t>2.2. MVC APP </a:t>
            </a:r>
            <a:r>
              <a:rPr lang="zh-CN" altLang="en-US" dirty="0"/>
              <a:t>项目的启动顺序和简要说明</a:t>
            </a:r>
            <a:r>
              <a:rPr lang="en-US" altLang="zh-CN" dirty="0"/>
              <a:t> </a:t>
            </a:r>
            <a:endParaRPr lang="zh-CN" altLang="en-US" dirty="0"/>
          </a:p>
        </p:txBody>
      </p:sp>
      <p:sp>
        <p:nvSpPr>
          <p:cNvPr id="3" name="矩形 2">
            <a:extLst>
              <a:ext uri="{FF2B5EF4-FFF2-40B4-BE49-F238E27FC236}">
                <a16:creationId xmlns:a16="http://schemas.microsoft.com/office/drawing/2014/main" id="{57EBCD39-C731-4A23-8057-397EE6770022}"/>
              </a:ext>
            </a:extLst>
          </p:cNvPr>
          <p:cNvSpPr/>
          <p:nvPr/>
        </p:nvSpPr>
        <p:spPr>
          <a:xfrm>
            <a:off x="1195295" y="1613647"/>
            <a:ext cx="2342776" cy="633505"/>
          </a:xfrm>
          <a:prstGeom prst="rect">
            <a:avLst/>
          </a:prstGeom>
          <a:solidFill>
            <a:srgbClr val="67217A"/>
          </a:solidFill>
          <a:ln>
            <a:solidFill>
              <a:srgbClr val="67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Program</a:t>
            </a:r>
            <a:endParaRPr lang="zh-CN" altLang="en-US" b="1" dirty="0">
              <a:latin typeface="+mj-ea"/>
              <a:ea typeface="+mj-ea"/>
            </a:endParaRPr>
          </a:p>
        </p:txBody>
      </p:sp>
      <p:sp>
        <p:nvSpPr>
          <p:cNvPr id="4" name="矩形 3">
            <a:extLst>
              <a:ext uri="{FF2B5EF4-FFF2-40B4-BE49-F238E27FC236}">
                <a16:creationId xmlns:a16="http://schemas.microsoft.com/office/drawing/2014/main" id="{B4BAC1DB-AEEF-4F8C-A181-2349B10D84B2}"/>
              </a:ext>
            </a:extLst>
          </p:cNvPr>
          <p:cNvSpPr/>
          <p:nvPr/>
        </p:nvSpPr>
        <p:spPr>
          <a:xfrm>
            <a:off x="4533153" y="1613647"/>
            <a:ext cx="2342776" cy="633505"/>
          </a:xfrm>
          <a:prstGeom prst="rect">
            <a:avLst/>
          </a:prstGeom>
          <a:solidFill>
            <a:srgbClr val="67217A"/>
          </a:solidFill>
          <a:ln>
            <a:solidFill>
              <a:srgbClr val="67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Startup</a:t>
            </a:r>
            <a:endParaRPr lang="zh-CN" altLang="en-US" b="1" dirty="0">
              <a:latin typeface="+mj-ea"/>
              <a:ea typeface="+mj-ea"/>
            </a:endParaRPr>
          </a:p>
        </p:txBody>
      </p:sp>
      <p:sp>
        <p:nvSpPr>
          <p:cNvPr id="5" name="矩形 4">
            <a:extLst>
              <a:ext uri="{FF2B5EF4-FFF2-40B4-BE49-F238E27FC236}">
                <a16:creationId xmlns:a16="http://schemas.microsoft.com/office/drawing/2014/main" id="{D288E9EE-E953-4784-8636-9E255CF77BA8}"/>
              </a:ext>
            </a:extLst>
          </p:cNvPr>
          <p:cNvSpPr/>
          <p:nvPr/>
        </p:nvSpPr>
        <p:spPr>
          <a:xfrm>
            <a:off x="7871011" y="1613647"/>
            <a:ext cx="2342776" cy="633505"/>
          </a:xfrm>
          <a:prstGeom prst="rect">
            <a:avLst/>
          </a:prstGeom>
          <a:solidFill>
            <a:srgbClr val="67217A"/>
          </a:solidFill>
          <a:ln>
            <a:solidFill>
              <a:srgbClr val="67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err="1">
                <a:latin typeface="+mj-ea"/>
                <a:ea typeface="+mj-ea"/>
              </a:rPr>
              <a:t>appsettings.json</a:t>
            </a:r>
            <a:endParaRPr lang="zh-CN" altLang="en-US" b="1" dirty="0">
              <a:latin typeface="+mj-ea"/>
              <a:ea typeface="+mj-ea"/>
            </a:endParaRPr>
          </a:p>
        </p:txBody>
      </p:sp>
      <p:cxnSp>
        <p:nvCxnSpPr>
          <p:cNvPr id="7" name="直接箭头连接符 6">
            <a:extLst>
              <a:ext uri="{FF2B5EF4-FFF2-40B4-BE49-F238E27FC236}">
                <a16:creationId xmlns:a16="http://schemas.microsoft.com/office/drawing/2014/main" id="{A35C8C75-20A2-448E-9DBD-7E5980C9188E}"/>
              </a:ext>
            </a:extLst>
          </p:cNvPr>
          <p:cNvCxnSpPr>
            <a:stCxn id="3" idx="3"/>
            <a:endCxn id="4" idx="1"/>
          </p:cNvCxnSpPr>
          <p:nvPr/>
        </p:nvCxnSpPr>
        <p:spPr>
          <a:xfrm>
            <a:off x="3538071" y="1930400"/>
            <a:ext cx="995082" cy="0"/>
          </a:xfrm>
          <a:prstGeom prst="straightConnector1">
            <a:avLst/>
          </a:prstGeom>
          <a:ln w="19050">
            <a:solidFill>
              <a:srgbClr val="67217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ECA10FC2-090F-4F17-BC92-6A831D39712E}"/>
              </a:ext>
            </a:extLst>
          </p:cNvPr>
          <p:cNvCxnSpPr>
            <a:cxnSpLocks/>
            <a:stCxn id="4" idx="3"/>
            <a:endCxn id="5" idx="1"/>
          </p:cNvCxnSpPr>
          <p:nvPr/>
        </p:nvCxnSpPr>
        <p:spPr>
          <a:xfrm>
            <a:off x="6875929" y="1930400"/>
            <a:ext cx="995082" cy="0"/>
          </a:xfrm>
          <a:prstGeom prst="straightConnector1">
            <a:avLst/>
          </a:prstGeom>
          <a:ln w="19050">
            <a:solidFill>
              <a:srgbClr val="67217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94813FA-28A5-4EA1-8A0F-8B984125C679}"/>
              </a:ext>
            </a:extLst>
          </p:cNvPr>
          <p:cNvSpPr txBox="1"/>
          <p:nvPr/>
        </p:nvSpPr>
        <p:spPr>
          <a:xfrm>
            <a:off x="1812685" y="1117601"/>
            <a:ext cx="1107996"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启动入口</a:t>
            </a:r>
          </a:p>
        </p:txBody>
      </p:sp>
      <p:sp>
        <p:nvSpPr>
          <p:cNvPr id="12" name="文本框 11">
            <a:extLst>
              <a:ext uri="{FF2B5EF4-FFF2-40B4-BE49-F238E27FC236}">
                <a16:creationId xmlns:a16="http://schemas.microsoft.com/office/drawing/2014/main" id="{831E6094-4B5B-4E82-8D82-93524A533839}"/>
              </a:ext>
            </a:extLst>
          </p:cNvPr>
          <p:cNvSpPr txBox="1"/>
          <p:nvPr/>
        </p:nvSpPr>
        <p:spPr>
          <a:xfrm>
            <a:off x="4919711" y="1117601"/>
            <a:ext cx="1569660"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运行环境设置</a:t>
            </a:r>
          </a:p>
        </p:txBody>
      </p:sp>
      <p:sp>
        <p:nvSpPr>
          <p:cNvPr id="13" name="文本框 12">
            <a:extLst>
              <a:ext uri="{FF2B5EF4-FFF2-40B4-BE49-F238E27FC236}">
                <a16:creationId xmlns:a16="http://schemas.microsoft.com/office/drawing/2014/main" id="{4DF9E2BA-7CDD-4DAB-9311-AEB11D442C6C}"/>
              </a:ext>
            </a:extLst>
          </p:cNvPr>
          <p:cNvSpPr txBox="1"/>
          <p:nvPr/>
        </p:nvSpPr>
        <p:spPr>
          <a:xfrm>
            <a:off x="7401565" y="1117601"/>
            <a:ext cx="3281668"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以 </a:t>
            </a:r>
            <a:r>
              <a:rPr lang="en-US" altLang="zh-CN" dirty="0" err="1">
                <a:latin typeface="微软雅黑" panose="020B0503020204020204" pitchFamily="34" charset="-122"/>
                <a:ea typeface="微软雅黑" panose="020B0503020204020204" pitchFamily="34" charset="-122"/>
              </a:rPr>
              <a:t>Json</a:t>
            </a:r>
            <a:r>
              <a:rPr lang="zh-CN" altLang="en-US" dirty="0">
                <a:latin typeface="微软雅黑" panose="020B0503020204020204" pitchFamily="34" charset="-122"/>
                <a:ea typeface="微软雅黑" panose="020B0503020204020204" pitchFamily="34" charset="-122"/>
              </a:rPr>
              <a:t>方式存储应用系统变量</a:t>
            </a:r>
          </a:p>
        </p:txBody>
      </p:sp>
      <p:pic>
        <p:nvPicPr>
          <p:cNvPr id="14" name="图片 13">
            <a:extLst>
              <a:ext uri="{FF2B5EF4-FFF2-40B4-BE49-F238E27FC236}">
                <a16:creationId xmlns:a16="http://schemas.microsoft.com/office/drawing/2014/main" id="{206FB60E-44E3-4524-A437-814EAC4AD481}"/>
              </a:ext>
            </a:extLst>
          </p:cNvPr>
          <p:cNvPicPr>
            <a:picLocks noChangeAspect="1"/>
          </p:cNvPicPr>
          <p:nvPr/>
        </p:nvPicPr>
        <p:blipFill rotWithShape="1">
          <a:blip r:embed="rId2"/>
          <a:srcRect r="12924"/>
          <a:stretch/>
        </p:blipFill>
        <p:spPr>
          <a:xfrm>
            <a:off x="977153" y="3351236"/>
            <a:ext cx="2919506" cy="1809750"/>
          </a:xfrm>
          <a:prstGeom prst="rect">
            <a:avLst/>
          </a:prstGeom>
        </p:spPr>
      </p:pic>
      <p:sp>
        <p:nvSpPr>
          <p:cNvPr id="15" name="矩形 14">
            <a:extLst>
              <a:ext uri="{FF2B5EF4-FFF2-40B4-BE49-F238E27FC236}">
                <a16:creationId xmlns:a16="http://schemas.microsoft.com/office/drawing/2014/main" id="{054AFE96-CF28-4B47-87A7-538BA5028798}"/>
              </a:ext>
            </a:extLst>
          </p:cNvPr>
          <p:cNvSpPr/>
          <p:nvPr/>
        </p:nvSpPr>
        <p:spPr>
          <a:xfrm>
            <a:off x="886012" y="4410635"/>
            <a:ext cx="3101788" cy="424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CB7D2BE1-A4E0-4B1E-ACCE-ADD6BD4B0381}"/>
              </a:ext>
            </a:extLst>
          </p:cNvPr>
          <p:cNvPicPr>
            <a:picLocks noChangeAspect="1"/>
          </p:cNvPicPr>
          <p:nvPr/>
        </p:nvPicPr>
        <p:blipFill rotWithShape="1">
          <a:blip r:embed="rId2"/>
          <a:srcRect r="12924"/>
          <a:stretch/>
        </p:blipFill>
        <p:spPr>
          <a:xfrm>
            <a:off x="4309035" y="3351236"/>
            <a:ext cx="2919506" cy="1809750"/>
          </a:xfrm>
          <a:prstGeom prst="rect">
            <a:avLst/>
          </a:prstGeom>
        </p:spPr>
      </p:pic>
      <p:sp>
        <p:nvSpPr>
          <p:cNvPr id="17" name="矩形 16">
            <a:extLst>
              <a:ext uri="{FF2B5EF4-FFF2-40B4-BE49-F238E27FC236}">
                <a16:creationId xmlns:a16="http://schemas.microsoft.com/office/drawing/2014/main" id="{75A1A013-7C41-43FC-A79E-CAE674ACCFBF}"/>
              </a:ext>
            </a:extLst>
          </p:cNvPr>
          <p:cNvSpPr/>
          <p:nvPr/>
        </p:nvSpPr>
        <p:spPr>
          <a:xfrm>
            <a:off x="4217894" y="4736656"/>
            <a:ext cx="3101788" cy="424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59628AD0-887E-48DC-A9B0-F5E6251C9BBD}"/>
              </a:ext>
            </a:extLst>
          </p:cNvPr>
          <p:cNvPicPr>
            <a:picLocks noChangeAspect="1"/>
          </p:cNvPicPr>
          <p:nvPr/>
        </p:nvPicPr>
        <p:blipFill rotWithShape="1">
          <a:blip r:embed="rId2"/>
          <a:srcRect r="12924"/>
          <a:stretch/>
        </p:blipFill>
        <p:spPr>
          <a:xfrm>
            <a:off x="7763727" y="3351236"/>
            <a:ext cx="2919506" cy="1809750"/>
          </a:xfrm>
          <a:prstGeom prst="rect">
            <a:avLst/>
          </a:prstGeom>
        </p:spPr>
      </p:pic>
      <p:sp>
        <p:nvSpPr>
          <p:cNvPr id="19" name="矩形 18">
            <a:extLst>
              <a:ext uri="{FF2B5EF4-FFF2-40B4-BE49-F238E27FC236}">
                <a16:creationId xmlns:a16="http://schemas.microsoft.com/office/drawing/2014/main" id="{6160CC49-43A0-4B5F-A2CF-FD2DEA38761D}"/>
              </a:ext>
            </a:extLst>
          </p:cNvPr>
          <p:cNvSpPr/>
          <p:nvPr/>
        </p:nvSpPr>
        <p:spPr>
          <a:xfrm>
            <a:off x="7672586" y="3370374"/>
            <a:ext cx="3101788" cy="424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84556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0FDD3-B9B4-4DF0-A4F8-98841C24FF9E}"/>
              </a:ext>
            </a:extLst>
          </p:cNvPr>
          <p:cNvSpPr>
            <a:spLocks noGrp="1"/>
          </p:cNvSpPr>
          <p:nvPr>
            <p:ph type="title"/>
          </p:nvPr>
        </p:nvSpPr>
        <p:spPr/>
        <p:txBody>
          <a:bodyPr/>
          <a:lstStyle/>
          <a:p>
            <a:r>
              <a:rPr lang="en-US" altLang="zh-CN" dirty="0"/>
              <a:t>2.2.1. Program</a:t>
            </a:r>
            <a:endParaRPr lang="zh-CN" altLang="en-US" dirty="0"/>
          </a:p>
        </p:txBody>
      </p:sp>
      <p:pic>
        <p:nvPicPr>
          <p:cNvPr id="4" name="图片 3">
            <a:extLst>
              <a:ext uri="{FF2B5EF4-FFF2-40B4-BE49-F238E27FC236}">
                <a16:creationId xmlns:a16="http://schemas.microsoft.com/office/drawing/2014/main" id="{74CE6831-4BBC-4220-9712-637793783377}"/>
              </a:ext>
            </a:extLst>
          </p:cNvPr>
          <p:cNvPicPr>
            <a:picLocks noChangeAspect="1"/>
          </p:cNvPicPr>
          <p:nvPr/>
        </p:nvPicPr>
        <p:blipFill>
          <a:blip r:embed="rId2"/>
          <a:stretch>
            <a:fillRect/>
          </a:stretch>
        </p:blipFill>
        <p:spPr>
          <a:xfrm>
            <a:off x="901394" y="581340"/>
            <a:ext cx="10809520" cy="6140408"/>
          </a:xfrm>
          <a:prstGeom prst="rect">
            <a:avLst/>
          </a:prstGeom>
        </p:spPr>
      </p:pic>
    </p:spTree>
    <p:extLst>
      <p:ext uri="{BB962C8B-B14F-4D97-AF65-F5344CB8AC3E}">
        <p14:creationId xmlns:p14="http://schemas.microsoft.com/office/powerpoint/2010/main" val="34336137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4F90C-1F49-4A02-A893-3877B4D04DC2}"/>
              </a:ext>
            </a:extLst>
          </p:cNvPr>
          <p:cNvSpPr>
            <a:spLocks noGrp="1"/>
          </p:cNvSpPr>
          <p:nvPr>
            <p:ph type="title"/>
          </p:nvPr>
        </p:nvSpPr>
        <p:spPr/>
        <p:txBody>
          <a:bodyPr/>
          <a:lstStyle/>
          <a:p>
            <a:r>
              <a:rPr lang="en-US" altLang="zh-CN" dirty="0"/>
              <a:t>2.2.2. Startup</a:t>
            </a:r>
            <a:endParaRPr lang="zh-CN" altLang="en-US" dirty="0"/>
          </a:p>
        </p:txBody>
      </p:sp>
      <p:pic>
        <p:nvPicPr>
          <p:cNvPr id="7" name="图片 6">
            <a:extLst>
              <a:ext uri="{FF2B5EF4-FFF2-40B4-BE49-F238E27FC236}">
                <a16:creationId xmlns:a16="http://schemas.microsoft.com/office/drawing/2014/main" id="{71397350-05D7-4C74-9F5B-3157A6F28565}"/>
              </a:ext>
            </a:extLst>
          </p:cNvPr>
          <p:cNvPicPr>
            <a:picLocks noChangeAspect="1"/>
          </p:cNvPicPr>
          <p:nvPr/>
        </p:nvPicPr>
        <p:blipFill>
          <a:blip r:embed="rId2"/>
          <a:stretch>
            <a:fillRect/>
          </a:stretch>
        </p:blipFill>
        <p:spPr>
          <a:xfrm>
            <a:off x="1024599" y="703483"/>
            <a:ext cx="10629277" cy="5424814"/>
          </a:xfrm>
          <a:prstGeom prst="rect">
            <a:avLst/>
          </a:prstGeom>
        </p:spPr>
      </p:pic>
    </p:spTree>
    <p:extLst>
      <p:ext uri="{BB962C8B-B14F-4D97-AF65-F5344CB8AC3E}">
        <p14:creationId xmlns:p14="http://schemas.microsoft.com/office/powerpoint/2010/main" val="1238354821"/>
      </p:ext>
    </p:extLst>
  </p:cSld>
  <p:clrMapOvr>
    <a:masterClrMapping/>
  </p:clrMapOvr>
  <p:transition>
    <p:fade/>
  </p:transition>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rgbClr val="FF0000"/>
          </a:solidFill>
          <a:headEnd type="oval" w="med" len="med"/>
          <a:tailEnd type="oval"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buNone/>
          <a:defRPr sz="1600" dirty="0" smtClean="0">
            <a:latin typeface="+mj-ea"/>
            <a:ea typeface="+mj-ea"/>
          </a:defRPr>
        </a:defPPr>
      </a:lstStyle>
    </a:txDef>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366cd925-969f-44e1-b789-354cb31b0dfd" RevisionId="87c5073a-f3d6-4c7e-a7b7-c9586eacad3b" Stencil="172d6d98-e5c9-42e9-a209-79f7a94bbd38" StencilRevisionId="00000000-0000-0000-0000-000000000000" StencilVersion="0.0"/>
</Control>
</file>

<file path=customXml/item10.xml><?xml version="1.0" encoding="utf-8"?>
<Control xmlns="http://schemas.microsoft.com/VisualStudio/2011/storyboarding/control">
  <Id Name="System.Storyboarding.Annotation.CallOut" Revision="1" Stencil="System.Storyboarding.Annotation" StencilVersion="0.1"/>
</Control>
</file>

<file path=customXml/item11.xml><?xml version="1.0" encoding="utf-8"?>
<Control xmlns="http://schemas.microsoft.com/VisualStudio/2011/storyboarding/control">
  <Id Name="fd7d7bed-114e-464c-a4f1-01a512005949" Revision="1" Stencil="System.MyShapes" StencilVersion="1.0"/>
</Control>
</file>

<file path=customXml/item12.xml><?xml version="1.0" encoding="utf-8"?>
<Control xmlns="http://schemas.microsoft.com/VisualStudio/2011/storyboarding/control">
  <Id Name="9d9c56e0-6ca3-4298-b757-9c73dab947ac" RevisionId="993ea365-49c2-46dc-bf14-e971e460de1e" Stencil="172d6d98-e5c9-42e9-a209-79f7a94bbd38" StencilRevisionId="00000000-0000-0000-0000-000000000000" StencilVersion="0.0"/>
</Control>
</file>

<file path=customXml/item13.xml><?xml version="1.0" encoding="utf-8"?>
<Control xmlns="http://schemas.microsoft.com/VisualStudio/2011/storyboarding/control">
  <Id Name="System.Storyboarding.Annotation.CallOut" Revision="1" Stencil="System.Storyboarding.Annotation" StencilVersion="0.1"/>
</Control>
</file>

<file path=customXml/item2.xml><?xml version="1.0" encoding="utf-8"?>
<Control xmlns="http://schemas.microsoft.com/VisualStudio/2011/storyboarding/control">
  <Id Name="600d61f4-2d09-42e6-a6db-83e260e051ae" RevisionId="3c9eb7e9-0ea7-4fb5-adc7-dcc81ff0fb36" Stencil="172d6d98-e5c9-42e9-a209-79f7a94bbd38" StencilRevisionId="00000000-0000-0000-0000-000000000000" StencilVersion="0.0"/>
</Control>
</file>

<file path=customXml/item3.xml><?xml version="1.0" encoding="utf-8"?>
<Control xmlns="http://schemas.microsoft.com/VisualStudio/2011/storyboarding/control">
  <Id Name="System.Storyboarding.Annotation.CallOut" Revision="1" Stencil="System.Storyboarding.Annotation" StencilVersion="0.1"/>
</Control>
</file>

<file path=customXml/item4.xml><?xml version="1.0" encoding="utf-8"?>
<Control xmlns="http://schemas.microsoft.com/VisualStudio/2011/storyboarding/control">
  <Id Name="fd7d7bed-114e-464c-a4f1-01a512005949" Revision="1" Stencil="System.MyShapes" StencilVersion="1.0"/>
</Control>
</file>

<file path=customXml/item5.xml><?xml version="1.0" encoding="utf-8"?>
<Control xmlns="http://schemas.microsoft.com/VisualStudio/2011/storyboarding/control">
  <Id Name="fd7d7bed-114e-464c-a4f1-01a512005949" Revision="1" Stencil="System.MyShapes" StencilVersion="1.0"/>
</Control>
</file>

<file path=customXml/item6.xml><?xml version="1.0" encoding="utf-8"?>
<Control xmlns="http://schemas.microsoft.com/VisualStudio/2011/storyboarding/control">
  <Id Name="fd7d7bed-114e-464c-a4f1-01a512005949" Revision="1" Stencil="System.MyShapes" StencilVersion="1.0"/>
</Control>
</file>

<file path=customXml/item7.xml><?xml version="1.0" encoding="utf-8"?>
<Control xmlns="http://schemas.microsoft.com/VisualStudio/2011/storyboarding/control">
  <Id Name="System.Storyboarding.Backgrounds.BrowserWindows8" Revision="1" Stencil="System.Storyboarding.Backgrounds" StencilVersion="0.1"/>
</Control>
</file>

<file path=customXml/item8.xml><?xml version="1.0" encoding="utf-8"?>
<Control xmlns="http://schemas.microsoft.com/VisualStudio/2011/storyboarding/control">
  <Id Name="366cd925-969f-44e1-b789-354cb31b0dfd" RevisionId="87c5073a-f3d6-4c7e-a7b7-c9586eacad3b" Stencil="172d6d98-e5c9-42e9-a209-79f7a94bbd38" StencilRevisionId="00000000-0000-0000-0000-000000000000" StencilVersion="0.0"/>
</Control>
</file>

<file path=customXml/item9.xml><?xml version="1.0" encoding="utf-8"?>
<Control xmlns="http://schemas.microsoft.com/VisualStudio/2011/storyboarding/control">
  <Id Name="System.Storyboarding.Backgrounds.WebBrowser" Revision="1" Stencil="System.Storyboarding.Backgrounds" StencilVersion="0.1"/>
</Control>
</file>

<file path=customXml/itemProps1.xml><?xml version="1.0" encoding="utf-8"?>
<ds:datastoreItem xmlns:ds="http://schemas.openxmlformats.org/officeDocument/2006/customXml" ds:itemID="{D3032AE8-14A9-41E6-8BB9-4553C2FFF265}">
  <ds:schemaRefs>
    <ds:schemaRef ds:uri="http://schemas.microsoft.com/VisualStudio/2011/storyboarding/control"/>
  </ds:schemaRefs>
</ds:datastoreItem>
</file>

<file path=customXml/itemProps10.xml><?xml version="1.0" encoding="utf-8"?>
<ds:datastoreItem xmlns:ds="http://schemas.openxmlformats.org/officeDocument/2006/customXml" ds:itemID="{B041C3A6-CB4A-4F5C-BB46-4E2C6C2B3147}">
  <ds:schemaRefs>
    <ds:schemaRef ds:uri="http://schemas.microsoft.com/VisualStudio/2011/storyboarding/control"/>
  </ds:schemaRefs>
</ds:datastoreItem>
</file>

<file path=customXml/itemProps11.xml><?xml version="1.0" encoding="utf-8"?>
<ds:datastoreItem xmlns:ds="http://schemas.openxmlformats.org/officeDocument/2006/customXml" ds:itemID="{D82A573E-3F86-406F-9689-B00DF68F7FE6}">
  <ds:schemaRefs>
    <ds:schemaRef ds:uri="http://schemas.microsoft.com/VisualStudio/2011/storyboarding/control"/>
  </ds:schemaRefs>
</ds:datastoreItem>
</file>

<file path=customXml/itemProps12.xml><?xml version="1.0" encoding="utf-8"?>
<ds:datastoreItem xmlns:ds="http://schemas.openxmlformats.org/officeDocument/2006/customXml" ds:itemID="{DE7BE20B-BA3B-4BBB-A0E8-B6D05392D5B9}">
  <ds:schemaRefs>
    <ds:schemaRef ds:uri="http://schemas.microsoft.com/VisualStudio/2011/storyboarding/control"/>
  </ds:schemaRefs>
</ds:datastoreItem>
</file>

<file path=customXml/itemProps13.xml><?xml version="1.0" encoding="utf-8"?>
<ds:datastoreItem xmlns:ds="http://schemas.openxmlformats.org/officeDocument/2006/customXml" ds:itemID="{5E2A694C-EEAB-4A28-88EE-B4EC4C66603E}">
  <ds:schemaRefs>
    <ds:schemaRef ds:uri="http://schemas.microsoft.com/VisualStudio/2011/storyboarding/control"/>
  </ds:schemaRefs>
</ds:datastoreItem>
</file>

<file path=customXml/itemProps2.xml><?xml version="1.0" encoding="utf-8"?>
<ds:datastoreItem xmlns:ds="http://schemas.openxmlformats.org/officeDocument/2006/customXml" ds:itemID="{0D4DAEC8-7379-421E-B3E8-FF083F2516E4}">
  <ds:schemaRefs>
    <ds:schemaRef ds:uri="http://schemas.microsoft.com/VisualStudio/2011/storyboarding/control"/>
  </ds:schemaRefs>
</ds:datastoreItem>
</file>

<file path=customXml/itemProps3.xml><?xml version="1.0" encoding="utf-8"?>
<ds:datastoreItem xmlns:ds="http://schemas.openxmlformats.org/officeDocument/2006/customXml" ds:itemID="{6429E249-D56A-466E-831D-E34FCBA4F315}">
  <ds:schemaRefs>
    <ds:schemaRef ds:uri="http://schemas.microsoft.com/VisualStudio/2011/storyboarding/control"/>
  </ds:schemaRefs>
</ds:datastoreItem>
</file>

<file path=customXml/itemProps4.xml><?xml version="1.0" encoding="utf-8"?>
<ds:datastoreItem xmlns:ds="http://schemas.openxmlformats.org/officeDocument/2006/customXml" ds:itemID="{964AA466-A5B0-4CB6-9B26-647B3ECC8DDE}">
  <ds:schemaRefs>
    <ds:schemaRef ds:uri="http://schemas.microsoft.com/VisualStudio/2011/storyboarding/control"/>
  </ds:schemaRefs>
</ds:datastoreItem>
</file>

<file path=customXml/itemProps5.xml><?xml version="1.0" encoding="utf-8"?>
<ds:datastoreItem xmlns:ds="http://schemas.openxmlformats.org/officeDocument/2006/customXml" ds:itemID="{ED859427-BF77-48D4-BA5B-053AB8324131}">
  <ds:schemaRefs>
    <ds:schemaRef ds:uri="http://schemas.microsoft.com/VisualStudio/2011/storyboarding/control"/>
  </ds:schemaRefs>
</ds:datastoreItem>
</file>

<file path=customXml/itemProps6.xml><?xml version="1.0" encoding="utf-8"?>
<ds:datastoreItem xmlns:ds="http://schemas.openxmlformats.org/officeDocument/2006/customXml" ds:itemID="{02B87B21-18B9-4C35-9477-54367475DD24}">
  <ds:schemaRefs>
    <ds:schemaRef ds:uri="http://schemas.microsoft.com/VisualStudio/2011/storyboarding/control"/>
  </ds:schemaRefs>
</ds:datastoreItem>
</file>

<file path=customXml/itemProps7.xml><?xml version="1.0" encoding="utf-8"?>
<ds:datastoreItem xmlns:ds="http://schemas.openxmlformats.org/officeDocument/2006/customXml" ds:itemID="{91850457-7DD8-4D1F-BEF1-FB4EBFAD6521}">
  <ds:schemaRefs>
    <ds:schemaRef ds:uri="http://schemas.microsoft.com/VisualStudio/2011/storyboarding/control"/>
  </ds:schemaRefs>
</ds:datastoreItem>
</file>

<file path=customXml/itemProps8.xml><?xml version="1.0" encoding="utf-8"?>
<ds:datastoreItem xmlns:ds="http://schemas.openxmlformats.org/officeDocument/2006/customXml" ds:itemID="{628EAB25-F23C-4A91-8FC2-DD3A0798056D}">
  <ds:schemaRefs>
    <ds:schemaRef ds:uri="http://schemas.microsoft.com/VisualStudio/2011/storyboarding/control"/>
  </ds:schemaRefs>
</ds:datastoreItem>
</file>

<file path=customXml/itemProps9.xml><?xml version="1.0" encoding="utf-8"?>
<ds:datastoreItem xmlns:ds="http://schemas.openxmlformats.org/officeDocument/2006/customXml" ds:itemID="{CCB2A4A3-44B8-4F7A-8F60-BF9CD10E0EF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2012-普通讲义模版 16：9</Template>
  <TotalTime>14269</TotalTime>
  <Words>2594</Words>
  <Application>Microsoft Office PowerPoint</Application>
  <PresentationFormat>宽屏</PresentationFormat>
  <Paragraphs>313</Paragraphs>
  <Slides>65</Slides>
  <Notes>6</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65</vt:i4>
      </vt:variant>
    </vt:vector>
  </HeadingPairs>
  <TitlesOfParts>
    <vt:vector size="77" baseType="lpstr">
      <vt:lpstr>Segoe</vt:lpstr>
      <vt:lpstr>Segoe Semibold</vt:lpstr>
      <vt:lpstr>黑体</vt:lpstr>
      <vt:lpstr>微软雅黑</vt:lpstr>
      <vt:lpstr>Arial</vt:lpstr>
      <vt:lpstr>Franklin Gothic Book</vt:lpstr>
      <vt:lpstr>Franklin Gothic Medium</vt:lpstr>
      <vt:lpstr>Times New Roman</vt:lpstr>
      <vt:lpstr>Wingdings</vt:lpstr>
      <vt:lpstr>1. 项目和软件项目导论</vt:lpstr>
      <vt:lpstr>自定义设计方案</vt:lpstr>
      <vt:lpstr>5_sample_dark</vt:lpstr>
      <vt:lpstr>Part_06_01. ASP.Net Core MVC 应用编程技术（上）</vt:lpstr>
      <vt:lpstr>PowerPoint 演示文稿</vt:lpstr>
      <vt:lpstr>1. 前言：与软件设计有关的一些话题</vt:lpstr>
      <vt:lpstr>2. ASP.Net Core 应用框架概述</vt:lpstr>
      <vt:lpstr>2.1. ASP.Net Core Web Application 技术内容</vt:lpstr>
      <vt:lpstr>2.1. ASP.Net Core MVC 一般结构</vt:lpstr>
      <vt:lpstr>2.2. MVC APP 项目的启动顺序和简要说明 </vt:lpstr>
      <vt:lpstr>2.2.1. Program</vt:lpstr>
      <vt:lpstr>2.2.2. Startup</vt:lpstr>
      <vt:lpstr>2.2.2.1. Startup.ConfigureServices</vt:lpstr>
      <vt:lpstr>2.2.2.2. Startup.Configure</vt:lpstr>
      <vt:lpstr>2.2.3. appsettings.json</vt:lpstr>
      <vt:lpstr>2.2.4. 缺省路由的首页</vt:lpstr>
      <vt:lpstr>3. ASP.Net MVC 编程架构 -- D01.TheThingsYouShouldKnow 简要说明</vt:lpstr>
      <vt:lpstr>3.1. 基本架构要素</vt:lpstr>
      <vt:lpstr>3.2. 业务实体模型</vt:lpstr>
      <vt:lpstr>3.3. 业务实体对象存储</vt:lpstr>
      <vt:lpstr>3.4. 业务实体对象访问服务</vt:lpstr>
      <vt:lpstr>3.4. 业务实体对象访问服务（续）</vt:lpstr>
      <vt:lpstr>3.5. 业务实体视图模型</vt:lpstr>
      <vt:lpstr>3.6. 前端页面</vt:lpstr>
      <vt:lpstr>3.6.1. 编辑与新建数据：ASP.NET Core 中的标记助理的使用</vt:lpstr>
      <vt:lpstr>3.6.1. 编辑与新建数据：ASP.NET Core 中的标记助理的使用（续）</vt:lpstr>
      <vt:lpstr>3.7. 业务实体访问控制器</vt:lpstr>
      <vt:lpstr>3.7. 业务实体访问控制器（续）</vt:lpstr>
      <vt:lpstr>3.8. 数据校验的一般处理</vt:lpstr>
      <vt:lpstr>3.9. MVC 概念总结</vt:lpstr>
      <vt:lpstr>3.10. ASP.Net Core 访问执行说明</vt:lpstr>
      <vt:lpstr>4. MVC 视图</vt:lpstr>
      <vt:lpstr>4.1. MVC 视图类型</vt:lpstr>
      <vt:lpstr>4.2. 布局页样例</vt:lpstr>
      <vt:lpstr>4.3. 局部视图</vt:lpstr>
      <vt:lpstr>4.3.1. 局部视图应用场景</vt:lpstr>
      <vt:lpstr>4.3.2. 使用 AJAX 调用控制器返回的局部视图</vt:lpstr>
      <vt:lpstr>5.3.3. 在控制器中处理局部视图</vt:lpstr>
      <vt:lpstr>5. ASP.Net Core MVC 编程扩展技术说明</vt:lpstr>
      <vt:lpstr>4.1. 一般的 ASP.Net 调用过程说明</vt:lpstr>
      <vt:lpstr>6. Entity Framework Core 应用编程概念</vt:lpstr>
      <vt:lpstr>6.1. 构建数据模型（实体模型）</vt:lpstr>
      <vt:lpstr>6.2. 创建数据库与业务实体的映射上下文关系</vt:lpstr>
      <vt:lpstr>6.3. 构建种子数据组件</vt:lpstr>
      <vt:lpstr>6.4. 在 Startup.cs 配置 Entity Framework Core 服务和执行数据初始化</vt:lpstr>
      <vt:lpstr>6.5. 运行程序后检查 SQL Server</vt:lpstr>
      <vt:lpstr>6.6. Entity Framework Core 数据迁移</vt:lpstr>
      <vt:lpstr>6.7. 关于 POCO 及其相关的一些概念</vt:lpstr>
      <vt:lpstr>6.8. 业务实体设计模型</vt:lpstr>
      <vt:lpstr>6.9. 数据存储和数据访问服务接口实现方法设计</vt:lpstr>
      <vt:lpstr>7. 一般业务对象数据管理的MVC实现</vt:lpstr>
      <vt:lpstr>6.1. 对象数据集合列表的一般处理（控制器端）</vt:lpstr>
      <vt:lpstr>6.1. 对象数据集合列表的一般处理（视图端）</vt:lpstr>
      <vt:lpstr>6.1.1. 一般列表页应该包含的操作功能 </vt:lpstr>
      <vt:lpstr>6.2. 编辑和新建对象的一般处理（控制器端）</vt:lpstr>
      <vt:lpstr>6.2. 编辑和新建对象的一般处理（视图端）</vt:lpstr>
      <vt:lpstr>6.3. 对象的明细数据</vt:lpstr>
      <vt:lpstr>6.4. 对象数据的删除处理</vt:lpstr>
      <vt:lpstr>6.4.1. 删除对象的会话框</vt:lpstr>
      <vt:lpstr>6.4.2. 确认删除</vt:lpstr>
      <vt:lpstr>6.5. 在 ASP.Net Core 和 EF Core 中的异步编程 </vt:lpstr>
      <vt:lpstr>6.5.1. ASP.Net 异步编程的简单解释</vt:lpstr>
      <vt:lpstr>6.6. 关于控制器：处理请求和响应匹配，而不是逻辑处理</vt:lpstr>
      <vt:lpstr>6.7. 控制器访问限制</vt:lpstr>
      <vt:lpstr>6.7. 控制器访问限制（续）</vt:lpstr>
      <vt:lpstr>7.  在 IIS 中发布项目</vt:lpstr>
      <vt:lpstr>7. 在 IIS 中发布项目（续）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跨平台软件开发技术</dc:title>
  <dc:creator>Pan Chengjun</dc:creator>
  <cp:keywords>跨平台,Android,Apple iOS,Windows</cp:keywords>
  <cp:lastModifiedBy>余 剑</cp:lastModifiedBy>
  <cp:revision>492</cp:revision>
  <dcterms:created xsi:type="dcterms:W3CDTF">2012-10-30T03:00:41Z</dcterms:created>
  <dcterms:modified xsi:type="dcterms:W3CDTF">2019-05-05T12:32:21Z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y fmtid="{D5CDD505-2E9C-101B-9397-08002B2CF9AE}" pid="6" name="Tfs.IsStoryboard">
    <vt:bool>true</vt:bool>
  </property>
</Properties>
</file>